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8430B9-FB64-47DB-B8FA-2A74A45AA0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7E9BE33-5747-42D7-A4EE-9988EA0B5D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8200235B-B6DA-42BE-903D-7E41CE4993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FA41EA-0D46-454B-A0B6-B44C26A0C5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5E448EB-B785-4629-840D-9C81C25056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4E7713B-A911-4534-930B-BE258D2B2E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0C560C7-16D6-41EB-B903-1A8D454822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BFC9EE9-25DD-4E3B-B3D4-37964BE966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9C28684-078A-4849-A4AA-F0C506F818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6798D82-0901-42BC-A0AC-A34481DD33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7C18708-0334-4B8B-9892-58D2C91D33E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146C0A-3DB5-4EB2-9943-31EB1E1E6A5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2D396CF-6056-4540-A0D0-1A5A4577736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4DFEEA-E85B-4CB2-8D1B-BCDBA7D074C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to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edit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Mast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er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title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383357D-DC1A-4021-BEBD-668BA3A7933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li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k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o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d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it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r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ti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tl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yl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2E74005-253F-4CAB-9A15-67279113C83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to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edit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Mast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er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title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B3C3E09-EF44-491E-8B50-C7F9F056856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3883C40-5327-4B73-8B3F-1DC3FCD1E7A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FB0D63-3CD7-4A2C-8776-11AAFD3EC05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BFD901C-8EE0-49D9-8555-D431551A338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B2BC815-CEF9-41E9-8933-C4DB8CA0372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AFBB83B-52FD-4983-93A3-23C2E32C5F0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" name="Group 3"/>
          <p:cNvGrpSpPr/>
          <p:nvPr/>
        </p:nvGrpSpPr>
        <p:grpSpPr>
          <a:xfrm>
            <a:off x="72000" y="0"/>
            <a:ext cx="18287640" cy="10286640"/>
            <a:chOff x="72000" y="0"/>
            <a:chExt cx="18287640" cy="10286640"/>
          </a:xfrm>
        </p:grpSpPr>
        <p:sp>
          <p:nvSpPr>
            <p:cNvPr id="69" name="Freeform 4"/>
            <p:cNvSpPr/>
            <p:nvPr/>
          </p:nvSpPr>
          <p:spPr>
            <a:xfrm>
              <a:off x="7200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0" name="Freeform 5"/>
          <p:cNvSpPr/>
          <p:nvPr/>
        </p:nvSpPr>
        <p:spPr>
          <a:xfrm>
            <a:off x="0" y="0"/>
            <a:ext cx="6857640" cy="10286640"/>
          </a:xfrm>
          <a:custGeom>
            <a:avLst/>
            <a:gdLst>
              <a:gd name="textAreaLeft" fmla="*/ 0 w 6857640"/>
              <a:gd name="textAreaRight" fmla="*/ 6858000 w 685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Box 6"/>
          <p:cNvSpPr/>
          <p:nvPr/>
        </p:nvSpPr>
        <p:spPr>
          <a:xfrm>
            <a:off x="7850160" y="2566800"/>
            <a:ext cx="9445320" cy="24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9624"/>
              </a:lnSpc>
            </a:pPr>
            <a:r>
              <a:rPr b="0" lang="en-US" sz="7680" spc="-1" strike="noStrike">
                <a:solidFill>
                  <a:srgbClr val="97b8ff"/>
                </a:solidFill>
                <a:latin typeface="arial"/>
                <a:ea typeface="arial"/>
              </a:rPr>
              <a:t>Principal Component Analysis (PCA)</a:t>
            </a:r>
            <a:endParaRPr b="0" lang="en-US" sz="76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7850160" y="6631920"/>
            <a:ext cx="9445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Dive into PCA, a powerful technique for simplifying complex datasets and uncovering valuable insights.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2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23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24" name="TextBox 5"/>
          <p:cNvSpPr/>
          <p:nvPr/>
        </p:nvSpPr>
        <p:spPr>
          <a:xfrm>
            <a:off x="992160" y="1875600"/>
            <a:ext cx="783180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Steps to Perform PCA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5" name="Group 6"/>
          <p:cNvGrpSpPr/>
          <p:nvPr/>
        </p:nvGrpSpPr>
        <p:grpSpPr>
          <a:xfrm>
            <a:off x="992160" y="3385800"/>
            <a:ext cx="16302960" cy="4967640"/>
            <a:chOff x="992160" y="3385800"/>
            <a:chExt cx="16302960" cy="4967640"/>
          </a:xfrm>
        </p:grpSpPr>
        <p:sp>
          <p:nvSpPr>
            <p:cNvPr id="226" name="Freeform 7"/>
            <p:cNvSpPr/>
            <p:nvPr/>
          </p:nvSpPr>
          <p:spPr>
            <a:xfrm>
              <a:off x="992160" y="3385800"/>
              <a:ext cx="16302960" cy="4967640"/>
            </a:xfrm>
            <a:custGeom>
              <a:avLst/>
              <a:gdLst>
                <a:gd name="textAreaLeft" fmla="*/ 0 w 16302960"/>
                <a:gd name="textAreaRight" fmla="*/ 16303320 w 16302960"/>
                <a:gd name="textAreaTop" fmla="*/ 0 h 4967640"/>
                <a:gd name="textAreaBottom" fmla="*/ 4968000 h 4967640"/>
              </a:gdLst>
              <a:ahLst/>
              <a:rect l="textAreaLeft" t="textAreaTop" r="textAreaRight" b="textAreaBottom"/>
              <a:pathLst>
                <a:path w="21737954" h="662419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21681312" y="0"/>
                  </a:lnTo>
                  <a:cubicBezTo>
                    <a:pt x="21712681" y="0"/>
                    <a:pt x="21737954" y="25400"/>
                    <a:pt x="21737954" y="56642"/>
                  </a:cubicBezTo>
                  <a:lnTo>
                    <a:pt x="21737954" y="6567551"/>
                  </a:lnTo>
                  <a:cubicBezTo>
                    <a:pt x="21737954" y="6598920"/>
                    <a:pt x="21712554" y="6624193"/>
                    <a:pt x="21681312" y="6624193"/>
                  </a:cubicBezTo>
                  <a:lnTo>
                    <a:pt x="56642" y="6624193"/>
                  </a:lnTo>
                  <a:cubicBezTo>
                    <a:pt x="25273" y="6624193"/>
                    <a:pt x="0" y="6598793"/>
                    <a:pt x="0" y="6567551"/>
                  </a:cubicBez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27" name="TextBox 8"/>
          <p:cNvSpPr/>
          <p:nvPr/>
        </p:nvSpPr>
        <p:spPr>
          <a:xfrm>
            <a:off x="1275840" y="3631320"/>
            <a:ext cx="610812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ffffff"/>
                </a:solidFill>
                <a:latin typeface="arial"/>
                <a:ea typeface="arial"/>
              </a:rPr>
              <a:t>3.Find Eigenvalues &amp; Eigenvectors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Box 9"/>
          <p:cNvSpPr/>
          <p:nvPr/>
        </p:nvSpPr>
        <p:spPr>
          <a:xfrm>
            <a:off x="1275840" y="417744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Eigenvalues and eigenvectors are derived from the covariance matrix to identify the principal components.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Freeform 10"/>
          <p:cNvSpPr/>
          <p:nvPr/>
        </p:nvSpPr>
        <p:spPr>
          <a:xfrm>
            <a:off x="8010000" y="5055120"/>
            <a:ext cx="2267640" cy="584280"/>
          </a:xfrm>
          <a:custGeom>
            <a:avLst/>
            <a:gdLst>
              <a:gd name="textAreaLeft" fmla="*/ 0 w 2267640"/>
              <a:gd name="textAreaRight" fmla="*/ 2268000 w 2267640"/>
              <a:gd name="textAreaTop" fmla="*/ 0 h 584280"/>
              <a:gd name="textAreaBottom" fmla="*/ 584640 h 584280"/>
            </a:gdLst>
            <a:ahLst/>
            <a:rect l="textAreaLeft" t="textAreaTop" r="textAreaRight" b="textAreaBottom"/>
            <a:pathLst>
              <a:path w="2268141" h="584746">
                <a:moveTo>
                  <a:pt x="0" y="0"/>
                </a:moveTo>
                <a:lnTo>
                  <a:pt x="2268141" y="0"/>
                </a:lnTo>
                <a:lnTo>
                  <a:pt x="2268141" y="584747"/>
                </a:lnTo>
                <a:lnTo>
                  <a:pt x="0" y="5847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Box 11"/>
          <p:cNvSpPr/>
          <p:nvPr/>
        </p:nvSpPr>
        <p:spPr>
          <a:xfrm>
            <a:off x="1275840" y="585396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ffffff"/>
              </a:buClr>
              <a:buFont typeface="Arial"/>
              <a:buChar char="•"/>
            </a:pPr>
            <a:r>
              <a:rPr b="1" i="1" lang="en-US" sz="219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v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 : Eigenvector (direction of principal component).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Box 12"/>
          <p:cNvSpPr/>
          <p:nvPr/>
        </p:nvSpPr>
        <p:spPr>
          <a:xfrm>
            <a:off x="1275840" y="640656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ffffff"/>
              </a:buClr>
              <a:buFont typeface="Arial"/>
              <a:buChar char="•"/>
            </a:pPr>
            <a:r>
              <a:rPr b="1" i="1" lang="en-US" sz="219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λ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 : Eigenvalue (amount of variance explained or captured by the component).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Box 13"/>
          <p:cNvSpPr/>
          <p:nvPr/>
        </p:nvSpPr>
        <p:spPr>
          <a:xfrm>
            <a:off x="1275840" y="695952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using </a:t>
            </a:r>
            <a:r>
              <a:rPr b="1" lang="en-US" sz="2190" spc="-1" strike="noStrike">
                <a:solidFill>
                  <a:srgbClr val="ffffff"/>
                </a:solidFill>
                <a:latin typeface="Arimo Bold"/>
                <a:ea typeface="Arimo Bold"/>
              </a:rPr>
              <a:t>Gaussian elimination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 or another matrix-solving technique to find the eigenvector.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Box 14"/>
          <p:cNvSpPr/>
          <p:nvPr/>
        </p:nvSpPr>
        <p:spPr>
          <a:xfrm>
            <a:off x="1275840" y="751212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190" spc="-1" strike="noStrike">
                <a:solidFill>
                  <a:srgbClr val="ffffff"/>
                </a:solidFill>
                <a:latin typeface="Arimo Bold"/>
                <a:ea typeface="Arimo Bold"/>
              </a:rPr>
              <a:t>Gaussian Elimination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 is a systematic method for solving systems of linear equations.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5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36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37" name="TextBox 5"/>
          <p:cNvSpPr/>
          <p:nvPr/>
        </p:nvSpPr>
        <p:spPr>
          <a:xfrm>
            <a:off x="722520" y="529560"/>
            <a:ext cx="570168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063"/>
              </a:lnSpc>
            </a:pPr>
            <a:r>
              <a:rPr b="0" lang="en-US" sz="4059" spc="-1" strike="noStrike">
                <a:solidFill>
                  <a:srgbClr val="97b8ff"/>
                </a:solidFill>
                <a:latin typeface="arial"/>
                <a:ea typeface="arial"/>
              </a:rPr>
              <a:t>Steps to Perform PCA</a:t>
            </a:r>
            <a:endParaRPr b="0" lang="en-US" sz="4059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8" name="Group 6"/>
          <p:cNvGrpSpPr/>
          <p:nvPr/>
        </p:nvGrpSpPr>
        <p:grpSpPr>
          <a:xfrm>
            <a:off x="722520" y="1625760"/>
            <a:ext cx="16842600" cy="8095680"/>
            <a:chOff x="722520" y="1625760"/>
            <a:chExt cx="16842600" cy="8095680"/>
          </a:xfrm>
        </p:grpSpPr>
        <p:sp>
          <p:nvSpPr>
            <p:cNvPr id="239" name="Freeform 7"/>
            <p:cNvSpPr/>
            <p:nvPr/>
          </p:nvSpPr>
          <p:spPr>
            <a:xfrm>
              <a:off x="722520" y="1625760"/>
              <a:ext cx="16842600" cy="8095680"/>
            </a:xfrm>
            <a:custGeom>
              <a:avLst/>
              <a:gdLst>
                <a:gd name="textAreaLeft" fmla="*/ 0 w 16842600"/>
                <a:gd name="textAreaRight" fmla="*/ 16842960 w 16842600"/>
                <a:gd name="textAreaTop" fmla="*/ 0 h 8095680"/>
                <a:gd name="textAreaBottom" fmla="*/ 8096040 h 8095680"/>
              </a:gdLst>
              <a:ahLst/>
              <a:rect l="textAreaLeft" t="textAreaTop" r="textAreaRight" b="textAreaBottom"/>
              <a:pathLst>
                <a:path w="22457283" h="10794873">
                  <a:moveTo>
                    <a:pt x="0" y="41402"/>
                  </a:moveTo>
                  <a:cubicBezTo>
                    <a:pt x="0" y="18542"/>
                    <a:pt x="18542" y="0"/>
                    <a:pt x="41402" y="0"/>
                  </a:cubicBezTo>
                  <a:lnTo>
                    <a:pt x="22415881" y="0"/>
                  </a:lnTo>
                  <a:cubicBezTo>
                    <a:pt x="22438742" y="0"/>
                    <a:pt x="22457283" y="18542"/>
                    <a:pt x="22457283" y="41402"/>
                  </a:cubicBezTo>
                  <a:lnTo>
                    <a:pt x="22457283" y="10753471"/>
                  </a:lnTo>
                  <a:cubicBezTo>
                    <a:pt x="22457283" y="10776331"/>
                    <a:pt x="22438742" y="10794873"/>
                    <a:pt x="22415881" y="10794873"/>
                  </a:cubicBezTo>
                  <a:lnTo>
                    <a:pt x="41402" y="10794873"/>
                  </a:lnTo>
                  <a:cubicBezTo>
                    <a:pt x="18542" y="10794873"/>
                    <a:pt x="0" y="10776331"/>
                    <a:pt x="0" y="10753471"/>
                  </a:cubicBez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40" name="TextBox 8"/>
          <p:cNvSpPr/>
          <p:nvPr/>
        </p:nvSpPr>
        <p:spPr>
          <a:xfrm>
            <a:off x="929160" y="1812960"/>
            <a:ext cx="34034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5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4.Select Top Components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Box 9"/>
          <p:cNvSpPr/>
          <p:nvPr/>
        </p:nvSpPr>
        <p:spPr>
          <a:xfrm>
            <a:off x="929160" y="220212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563"/>
              </a:lnSpc>
            </a:pPr>
            <a:r>
              <a:rPr b="1" lang="en-US" sz="1620" spc="-1" strike="noStrike">
                <a:solidFill>
                  <a:srgbClr val="ffffff"/>
                </a:solidFill>
                <a:latin typeface="Arimo Bold"/>
                <a:ea typeface="Arimo Bold"/>
              </a:rPr>
              <a:t>1-Sort Eigenvalues (λ)</a:t>
            </a: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: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Box 10"/>
          <p:cNvSpPr/>
          <p:nvPr/>
        </p:nvSpPr>
        <p:spPr>
          <a:xfrm>
            <a:off x="929160" y="265644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45160" indent="-122400" defTabSz="914400">
              <a:lnSpc>
                <a:spcPts val="256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Arrange eigenvalues λ1,λ2,…,λn​ in descending order.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Box 11"/>
          <p:cNvSpPr/>
          <p:nvPr/>
        </p:nvSpPr>
        <p:spPr>
          <a:xfrm>
            <a:off x="929160" y="305856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45160" indent="-122400" defTabSz="914400">
              <a:lnSpc>
                <a:spcPts val="256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Select the top  k eigenvalues, λ1,λ2,…,λk, and their corresponding eigenvectors.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Box 12"/>
          <p:cNvSpPr/>
          <p:nvPr/>
        </p:nvSpPr>
        <p:spPr>
          <a:xfrm>
            <a:off x="929160" y="351288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563"/>
              </a:lnSpc>
            </a:pPr>
            <a:r>
              <a:rPr b="1" lang="en-US" sz="1620" spc="-1" strike="noStrike">
                <a:solidFill>
                  <a:srgbClr val="ffffff"/>
                </a:solidFill>
                <a:latin typeface="Arimo Bold"/>
                <a:ea typeface="Arimo Bold"/>
              </a:rPr>
              <a:t>2-Principal Components</a:t>
            </a: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: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Box 13"/>
          <p:cNvSpPr/>
          <p:nvPr/>
        </p:nvSpPr>
        <p:spPr>
          <a:xfrm>
            <a:off x="929160" y="396684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45160" indent="-122400" defTabSz="914400">
              <a:lnSpc>
                <a:spcPts val="256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The eigenvectors corresponding to the top k eigenvalues form the principal component axes.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Freeform 14"/>
          <p:cNvSpPr/>
          <p:nvPr/>
        </p:nvSpPr>
        <p:spPr>
          <a:xfrm>
            <a:off x="6860160" y="4605480"/>
            <a:ext cx="4567320" cy="735120"/>
          </a:xfrm>
          <a:custGeom>
            <a:avLst/>
            <a:gdLst>
              <a:gd name="textAreaLeft" fmla="*/ 0 w 4567320"/>
              <a:gd name="textAreaRight" fmla="*/ 4567680 w 4567320"/>
              <a:gd name="textAreaTop" fmla="*/ 0 h 735120"/>
              <a:gd name="textAreaBottom" fmla="*/ 735480 h 735120"/>
            </a:gdLst>
            <a:ahLst/>
            <a:rect l="textAreaLeft" t="textAreaTop" r="textAreaRight" b="textAreaBottom"/>
            <a:pathLst>
              <a:path w="4567832" h="735360">
                <a:moveTo>
                  <a:pt x="0" y="0"/>
                </a:moveTo>
                <a:lnTo>
                  <a:pt x="4567832" y="0"/>
                </a:lnTo>
                <a:lnTo>
                  <a:pt x="4567832" y="735360"/>
                </a:lnTo>
                <a:lnTo>
                  <a:pt x="0" y="7353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Box 15"/>
          <p:cNvSpPr/>
          <p:nvPr/>
        </p:nvSpPr>
        <p:spPr>
          <a:xfrm>
            <a:off x="929160" y="549684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45160" indent="-122400" defTabSz="914400">
              <a:lnSpc>
                <a:spcPts val="256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λi​ is the eigenvalue of the </a:t>
            </a:r>
            <a:r>
              <a:rPr b="1" i="1" lang="en-US" sz="162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i-th</a:t>
            </a: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 principal component.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Box 16"/>
          <p:cNvSpPr/>
          <p:nvPr/>
        </p:nvSpPr>
        <p:spPr>
          <a:xfrm>
            <a:off x="929160" y="589932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45160" indent="-122400" defTabSz="914400">
              <a:lnSpc>
                <a:spcPts val="256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in the bottom​ is the total sum of all eigenvalues.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Box 17"/>
          <p:cNvSpPr/>
          <p:nvPr/>
        </p:nvSpPr>
        <p:spPr>
          <a:xfrm>
            <a:off x="929160" y="630180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45160" indent="-122400" defTabSz="914400">
              <a:lnSpc>
                <a:spcPts val="256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EVR helps to understand how much of the dataset's variance is captured by each principal component.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Box 18"/>
          <p:cNvSpPr/>
          <p:nvPr/>
        </p:nvSpPr>
        <p:spPr>
          <a:xfrm>
            <a:off x="929160" y="675576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563"/>
              </a:lnSpc>
            </a:pP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3-</a:t>
            </a:r>
            <a:r>
              <a:rPr b="1" lang="en-US" sz="1620" spc="-1" strike="noStrike">
                <a:solidFill>
                  <a:srgbClr val="ffffff"/>
                </a:solidFill>
                <a:latin typeface="Arimo Bold"/>
                <a:ea typeface="Arimo Bold"/>
              </a:rPr>
              <a:t>Cumulative Explained Variance</a:t>
            </a: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: 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Box 19"/>
          <p:cNvSpPr/>
          <p:nvPr/>
        </p:nvSpPr>
        <p:spPr>
          <a:xfrm>
            <a:off x="929160" y="7209720"/>
            <a:ext cx="1642968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563"/>
              </a:lnSpc>
            </a:pP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To determine the total variance explained by the top k components, sum their explained variance ratios: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Freeform 20"/>
          <p:cNvSpPr/>
          <p:nvPr/>
        </p:nvSpPr>
        <p:spPr>
          <a:xfrm>
            <a:off x="5950440" y="7848360"/>
            <a:ext cx="6386760" cy="774000"/>
          </a:xfrm>
          <a:custGeom>
            <a:avLst/>
            <a:gdLst>
              <a:gd name="textAreaLeft" fmla="*/ 0 w 6386760"/>
              <a:gd name="textAreaRight" fmla="*/ 6387120 w 6386760"/>
              <a:gd name="textAreaTop" fmla="*/ 0 h 774000"/>
              <a:gd name="textAreaBottom" fmla="*/ 774360 h 774000"/>
            </a:gdLst>
            <a:ahLst/>
            <a:rect l="textAreaLeft" t="textAreaTop" r="textAreaRight" b="textAreaBottom"/>
            <a:pathLst>
              <a:path w="6387256" h="774204">
                <a:moveTo>
                  <a:pt x="0" y="0"/>
                </a:moveTo>
                <a:lnTo>
                  <a:pt x="6387256" y="0"/>
                </a:lnTo>
                <a:lnTo>
                  <a:pt x="6387256" y="774204"/>
                </a:lnTo>
                <a:lnTo>
                  <a:pt x="0" y="7742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Box 21"/>
          <p:cNvSpPr/>
          <p:nvPr/>
        </p:nvSpPr>
        <p:spPr>
          <a:xfrm>
            <a:off x="929160" y="8778600"/>
            <a:ext cx="16429680" cy="6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563"/>
              </a:lnSpc>
            </a:pP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The </a:t>
            </a:r>
            <a:r>
              <a:rPr b="1" lang="en-US" sz="1620" spc="-1" strike="noStrike">
                <a:solidFill>
                  <a:srgbClr val="ffffff"/>
                </a:solidFill>
                <a:latin typeface="Arimo Bold"/>
                <a:ea typeface="Arimo Bold"/>
              </a:rPr>
              <a:t>CEV</a:t>
            </a:r>
            <a:r>
              <a:rPr b="0" lang="en-US" sz="1620" spc="-1" strike="noStrike">
                <a:solidFill>
                  <a:srgbClr val="ffffff"/>
                </a:solidFill>
                <a:latin typeface="arial"/>
                <a:ea typeface="arial"/>
              </a:rPr>
              <a:t> shows how much of the total variance is captured by the top k components. By that avoiding retaining too many components, which might lead to overfitting or unnecessary complexity in the model.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5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56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57" name="TextBox 5"/>
          <p:cNvSpPr/>
          <p:nvPr/>
        </p:nvSpPr>
        <p:spPr>
          <a:xfrm>
            <a:off x="992160" y="1734120"/>
            <a:ext cx="783180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Steps to Perform PCA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8" name="Group 6"/>
          <p:cNvGrpSpPr/>
          <p:nvPr/>
        </p:nvGrpSpPr>
        <p:grpSpPr>
          <a:xfrm>
            <a:off x="992160" y="3244320"/>
            <a:ext cx="16303320" cy="5251320"/>
            <a:chOff x="992160" y="3244320"/>
            <a:chExt cx="16303320" cy="5251320"/>
          </a:xfrm>
        </p:grpSpPr>
        <p:sp>
          <p:nvSpPr>
            <p:cNvPr id="259" name="Freeform 7"/>
            <p:cNvSpPr/>
            <p:nvPr/>
          </p:nvSpPr>
          <p:spPr>
            <a:xfrm>
              <a:off x="992160" y="3244320"/>
              <a:ext cx="16303320" cy="5251320"/>
            </a:xfrm>
            <a:custGeom>
              <a:avLst/>
              <a:gdLst>
                <a:gd name="textAreaLeft" fmla="*/ 0 w 16303320"/>
                <a:gd name="textAreaRight" fmla="*/ 16303680 w 16303320"/>
                <a:gd name="textAreaTop" fmla="*/ 0 h 5251320"/>
                <a:gd name="textAreaBottom" fmla="*/ 5251680 h 5251320"/>
              </a:gdLst>
              <a:ahLst/>
              <a:rect l="textAreaLeft" t="textAreaTop" r="textAreaRight" b="textAreaBottom"/>
              <a:pathLst>
                <a:path w="21738081" h="700227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1681312" y="0"/>
                  </a:lnTo>
                  <a:cubicBezTo>
                    <a:pt x="21712681" y="0"/>
                    <a:pt x="21738081" y="25400"/>
                    <a:pt x="21738081" y="56769"/>
                  </a:cubicBezTo>
                  <a:lnTo>
                    <a:pt x="21738081" y="6945503"/>
                  </a:lnTo>
                  <a:cubicBezTo>
                    <a:pt x="21738081" y="6976872"/>
                    <a:pt x="21712681" y="7002272"/>
                    <a:pt x="21681312" y="7002272"/>
                  </a:cubicBezTo>
                  <a:lnTo>
                    <a:pt x="56769" y="7002272"/>
                  </a:lnTo>
                  <a:cubicBezTo>
                    <a:pt x="25400" y="7002272"/>
                    <a:pt x="0" y="6976872"/>
                    <a:pt x="0" y="6945503"/>
                  </a:cubicBez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60" name="TextBox 8"/>
          <p:cNvSpPr/>
          <p:nvPr/>
        </p:nvSpPr>
        <p:spPr>
          <a:xfrm>
            <a:off x="1275840" y="348948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ffffff"/>
                </a:solidFill>
                <a:latin typeface="arial"/>
                <a:ea typeface="arial"/>
              </a:rPr>
              <a:t>5.Transform Data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Box 9"/>
          <p:cNvSpPr/>
          <p:nvPr/>
        </p:nvSpPr>
        <p:spPr>
          <a:xfrm>
            <a:off x="1275840" y="403596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Project the original data </a:t>
            </a:r>
            <a:r>
              <a:rPr b="1" i="1" lang="en-US" sz="219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Z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 onto the selected principal components to reduce dimensionality.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Freeform 10"/>
          <p:cNvSpPr/>
          <p:nvPr/>
        </p:nvSpPr>
        <p:spPr>
          <a:xfrm>
            <a:off x="7380720" y="4913280"/>
            <a:ext cx="3525840" cy="797040"/>
          </a:xfrm>
          <a:custGeom>
            <a:avLst/>
            <a:gdLst>
              <a:gd name="textAreaLeft" fmla="*/ 0 w 3525840"/>
              <a:gd name="textAreaRight" fmla="*/ 3526200 w 3525840"/>
              <a:gd name="textAreaTop" fmla="*/ 0 h 797040"/>
              <a:gd name="textAreaBottom" fmla="*/ 797400 h 797040"/>
            </a:gdLst>
            <a:ahLst/>
            <a:rect l="textAreaLeft" t="textAreaTop" r="textAreaRight" b="textAreaBottom"/>
            <a:pathLst>
              <a:path w="3526334" h="797273">
                <a:moveTo>
                  <a:pt x="0" y="0"/>
                </a:moveTo>
                <a:lnTo>
                  <a:pt x="3526333" y="0"/>
                </a:lnTo>
                <a:lnTo>
                  <a:pt x="3526333" y="797273"/>
                </a:lnTo>
                <a:lnTo>
                  <a:pt x="0" y="7972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Box 11"/>
          <p:cNvSpPr/>
          <p:nvPr/>
        </p:nvSpPr>
        <p:spPr>
          <a:xfrm>
            <a:off x="1275840" y="592452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190" spc="-1" strike="noStrike">
                <a:solidFill>
                  <a:srgbClr val="ffffff"/>
                </a:solidFill>
                <a:latin typeface="Arimo Bold"/>
                <a:ea typeface="Arimo Bold"/>
              </a:rPr>
              <a:t>Z 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standardized​: Standardized data matrix 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Box 12"/>
          <p:cNvSpPr/>
          <p:nvPr/>
        </p:nvSpPr>
        <p:spPr>
          <a:xfrm>
            <a:off x="1275840" y="647748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190" spc="-1" strike="noStrike">
                <a:solidFill>
                  <a:srgbClr val="ffffff"/>
                </a:solidFill>
                <a:latin typeface="Arimo Bold"/>
                <a:ea typeface="Arimo Bold"/>
              </a:rPr>
              <a:t>V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k​: Matrix of the top k eigenvectors (principal components).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Box 13"/>
          <p:cNvSpPr/>
          <p:nvPr/>
        </p:nvSpPr>
        <p:spPr>
          <a:xfrm>
            <a:off x="1275840" y="703008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190" spc="-1" strike="noStrike">
                <a:solidFill>
                  <a:srgbClr val="ffffff"/>
                </a:solidFill>
                <a:latin typeface="Arimo Bold"/>
                <a:ea typeface="Arimo Bold"/>
              </a:rPr>
              <a:t>Z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 reduced​: Transformed data matrix in </a:t>
            </a:r>
            <a:r>
              <a:rPr b="1" i="1" lang="en-US" sz="219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k-dimensions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 space 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Box 14"/>
          <p:cNvSpPr/>
          <p:nvPr/>
        </p:nvSpPr>
        <p:spPr>
          <a:xfrm>
            <a:off x="1275840" y="7653960"/>
            <a:ext cx="15735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This transformation reduces the data from </a:t>
            </a:r>
            <a:r>
              <a:rPr b="1" i="1" lang="en-US" sz="219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n-dimensions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 to </a:t>
            </a:r>
            <a:r>
              <a:rPr b="1" i="1" lang="en-US" sz="219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k-dimensions</a:t>
            </a:r>
            <a:r>
              <a:rPr b="0" lang="en-US" sz="2190" spc="-1" strike="noStrike">
                <a:solidFill>
                  <a:srgbClr val="ffffff"/>
                </a:solidFill>
                <a:latin typeface="arial"/>
                <a:ea typeface="arial"/>
              </a:rPr>
              <a:t>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8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69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70" name="TextBox 5"/>
          <p:cNvSpPr/>
          <p:nvPr/>
        </p:nvSpPr>
        <p:spPr>
          <a:xfrm>
            <a:off x="896040" y="676440"/>
            <a:ext cx="665856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50"/>
              </a:lnSpc>
            </a:pPr>
            <a:r>
              <a:rPr b="1" lang="en-US" sz="3000" spc="-1" strike="noStrike">
                <a:solidFill>
                  <a:srgbClr val="97b8ff"/>
                </a:solidFill>
                <a:latin typeface="Arimo Bold"/>
                <a:ea typeface="Arimo Bold"/>
              </a:rPr>
              <a:t>Parameters and Hyperparameters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Box 6"/>
          <p:cNvSpPr/>
          <p:nvPr/>
        </p:nvSpPr>
        <p:spPr>
          <a:xfrm>
            <a:off x="896040" y="1412640"/>
            <a:ext cx="384012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50"/>
              </a:lnSpc>
            </a:pPr>
            <a:r>
              <a:rPr b="1" lang="en-US" sz="3000" spc="-1" strike="noStrike">
                <a:solidFill>
                  <a:srgbClr val="97b8ff"/>
                </a:solidFill>
                <a:latin typeface="Arimo Bold"/>
                <a:ea typeface="Arimo Bold"/>
              </a:rPr>
              <a:t> </a:t>
            </a:r>
            <a:r>
              <a:rPr b="1" lang="en-US" sz="3000" spc="-1" strike="noStrike">
                <a:solidFill>
                  <a:srgbClr val="97b8ff"/>
                </a:solidFill>
                <a:latin typeface="Arimo Bold"/>
                <a:ea typeface="Arimo Bold"/>
              </a:rPr>
              <a:t>Parameters: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Box 7"/>
          <p:cNvSpPr/>
          <p:nvPr/>
        </p:nvSpPr>
        <p:spPr>
          <a:xfrm>
            <a:off x="896040" y="2229120"/>
            <a:ext cx="1649556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1680" indent="-150840" defTabSz="914400">
              <a:lnSpc>
                <a:spcPts val="3186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Explained Variance Ratio (EVR)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: The proportion of variance captured by each component after applying PCA.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Box 8"/>
          <p:cNvSpPr/>
          <p:nvPr/>
        </p:nvSpPr>
        <p:spPr>
          <a:xfrm>
            <a:off x="896040" y="2728440"/>
            <a:ext cx="16495560" cy="80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1680" indent="-150840" defTabSz="914400">
              <a:lnSpc>
                <a:spcPts val="3186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Cumulative Variance Ratio (CVR)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: Cumulative sum of explained variance ratio, showing how much total variance is captured as components are added.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Box 9"/>
          <p:cNvSpPr/>
          <p:nvPr/>
        </p:nvSpPr>
        <p:spPr>
          <a:xfrm>
            <a:off x="896040" y="3979080"/>
            <a:ext cx="384012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50"/>
              </a:lnSpc>
            </a:pPr>
            <a:r>
              <a:rPr b="1" lang="en-US" sz="3000" spc="-1" strike="noStrike">
                <a:solidFill>
                  <a:srgbClr val="97b8ff"/>
                </a:solidFill>
                <a:latin typeface="Arimo Bold"/>
                <a:ea typeface="Arimo Bold"/>
              </a:rPr>
              <a:t>Hyperparameters: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Box 10"/>
          <p:cNvSpPr/>
          <p:nvPr/>
        </p:nvSpPr>
        <p:spPr>
          <a:xfrm>
            <a:off x="896040" y="4795560"/>
            <a:ext cx="1649556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1680" indent="-150840" defTabSz="914400">
              <a:lnSpc>
                <a:spcPts val="3186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Number of Components (n_components)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: Chosen based on desired variance retention (e.g., 70%-90%).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Box 11"/>
          <p:cNvSpPr/>
          <p:nvPr/>
        </p:nvSpPr>
        <p:spPr>
          <a:xfrm>
            <a:off x="896040" y="5294880"/>
            <a:ext cx="1649556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01680" indent="-150840" defTabSz="914400">
              <a:lnSpc>
                <a:spcPts val="3186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Solver (svd_solver)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: Algorithm used to compute PCA.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Box 12"/>
          <p:cNvSpPr/>
          <p:nvPr/>
        </p:nvSpPr>
        <p:spPr>
          <a:xfrm>
            <a:off x="896040" y="5793840"/>
            <a:ext cx="1649556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2" marL="730080" indent="-243360" defTabSz="914400">
              <a:lnSpc>
                <a:spcPts val="3186"/>
              </a:lnSpc>
              <a:buClr>
                <a:srgbClr val="e0d6de"/>
              </a:buClr>
              <a:buFont typeface="Arial"/>
              <a:buChar char="⚬"/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'auto'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: Selects the best solver based on data.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Box 13"/>
          <p:cNvSpPr/>
          <p:nvPr/>
        </p:nvSpPr>
        <p:spPr>
          <a:xfrm>
            <a:off x="896040" y="6293160"/>
            <a:ext cx="1649556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2" marL="730080" indent="-243360" defTabSz="914400">
              <a:lnSpc>
                <a:spcPts val="3186"/>
              </a:lnSpc>
              <a:buClr>
                <a:srgbClr val="e0d6de"/>
              </a:buClr>
              <a:buFont typeface="Arial"/>
              <a:buChar char="⚬"/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'full'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: Exact SVD, accurate but slower, best for small datasets.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Box 14"/>
          <p:cNvSpPr/>
          <p:nvPr/>
        </p:nvSpPr>
        <p:spPr>
          <a:xfrm>
            <a:off x="896040" y="6792120"/>
            <a:ext cx="1649556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2" marL="730080" indent="-243360" defTabSz="914400">
              <a:lnSpc>
                <a:spcPts val="3186"/>
              </a:lnSpc>
              <a:buClr>
                <a:srgbClr val="e0d6de"/>
              </a:buClr>
              <a:buFont typeface="Arial"/>
              <a:buChar char="⚬"/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'randomized'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: Approximate SVD, faster for large datasets.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Box 15"/>
          <p:cNvSpPr/>
          <p:nvPr/>
        </p:nvSpPr>
        <p:spPr>
          <a:xfrm>
            <a:off x="896040" y="7291440"/>
            <a:ext cx="1649556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2" marL="730080" indent="-243360" defTabSz="914400">
              <a:lnSpc>
                <a:spcPts val="3186"/>
              </a:lnSpc>
              <a:buClr>
                <a:srgbClr val="e0d6de"/>
              </a:buClr>
              <a:buFont typeface="Arial"/>
              <a:buChar char="⚬"/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'arpack'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: Uses </a:t>
            </a: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Arnoldi method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, suitable for sparse datasets.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Box 16"/>
          <p:cNvSpPr/>
          <p:nvPr/>
        </p:nvSpPr>
        <p:spPr>
          <a:xfrm>
            <a:off x="896040" y="7989120"/>
            <a:ext cx="1649556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86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The </a:t>
            </a: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Arnoldi method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 is an iterative technique for approximating eigenvalues and eigenvectors of large, complex matrices.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Box 17"/>
          <p:cNvSpPr/>
          <p:nvPr/>
        </p:nvSpPr>
        <p:spPr>
          <a:xfrm>
            <a:off x="896040" y="8686440"/>
            <a:ext cx="16495560" cy="80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86"/>
              </a:lnSpc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SVD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 (Singular Value Decomposition) is a method that breaks a matrix into three parts to help reduce dimensions and extract important features in PCA.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4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85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86" name="TextBox 5"/>
          <p:cNvSpPr/>
          <p:nvPr/>
        </p:nvSpPr>
        <p:spPr>
          <a:xfrm>
            <a:off x="909720" y="657720"/>
            <a:ext cx="9708840" cy="81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375"/>
              </a:lnSpc>
            </a:pPr>
            <a:r>
              <a:rPr b="0" lang="en-US" sz="5060" spc="-1" strike="noStrike">
                <a:solidFill>
                  <a:srgbClr val="97b8ff"/>
                </a:solidFill>
                <a:latin typeface="arial"/>
                <a:ea typeface="arial"/>
              </a:rPr>
              <a:t>Example on Students Dataset</a:t>
            </a:r>
            <a:endParaRPr b="0" lang="en-US" sz="5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Box 6"/>
          <p:cNvSpPr/>
          <p:nvPr/>
        </p:nvSpPr>
        <p:spPr>
          <a:xfrm>
            <a:off x="909720" y="1961280"/>
            <a:ext cx="164682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dataset of students from </a:t>
            </a: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Master 1 ISI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 (Omar, Mohamed, Osama, Aymen) with their average of each modules.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8" name="Group 7"/>
          <p:cNvGrpSpPr/>
          <p:nvPr/>
        </p:nvGrpSpPr>
        <p:grpSpPr>
          <a:xfrm>
            <a:off x="905040" y="2750400"/>
            <a:ext cx="16477560" cy="1190880"/>
            <a:chOff x="905040" y="2750400"/>
            <a:chExt cx="16477560" cy="1190880"/>
          </a:xfrm>
        </p:grpSpPr>
        <p:sp>
          <p:nvSpPr>
            <p:cNvPr id="289" name="Freeform 8"/>
            <p:cNvSpPr/>
            <p:nvPr/>
          </p:nvSpPr>
          <p:spPr>
            <a:xfrm>
              <a:off x="905040" y="2750400"/>
              <a:ext cx="16477560" cy="1190880"/>
            </a:xfrm>
            <a:custGeom>
              <a:avLst/>
              <a:gdLst>
                <a:gd name="textAreaLeft" fmla="*/ 0 w 16477560"/>
                <a:gd name="textAreaRight" fmla="*/ 16477920 w 16477560"/>
                <a:gd name="textAreaTop" fmla="*/ 0 h 1190880"/>
                <a:gd name="textAreaBottom" fmla="*/ 1191240 h 1190880"/>
              </a:gdLst>
              <a:ahLst/>
              <a:rect l="textAreaLeft" t="textAreaTop" r="textAreaRight" b="textAreaBottom"/>
              <a:pathLst>
                <a:path w="21970492" h="1588262">
                  <a:moveTo>
                    <a:pt x="0" y="58293"/>
                  </a:moveTo>
                  <a:cubicBezTo>
                    <a:pt x="0" y="26035"/>
                    <a:pt x="26289" y="0"/>
                    <a:pt x="58674" y="0"/>
                  </a:cubicBezTo>
                  <a:lnTo>
                    <a:pt x="21911818" y="0"/>
                  </a:lnTo>
                  <a:lnTo>
                    <a:pt x="21911818" y="6350"/>
                  </a:lnTo>
                  <a:lnTo>
                    <a:pt x="21911818" y="0"/>
                  </a:lnTo>
                  <a:cubicBezTo>
                    <a:pt x="21944203" y="0"/>
                    <a:pt x="21970492" y="26035"/>
                    <a:pt x="21970492" y="58293"/>
                  </a:cubicBezTo>
                  <a:lnTo>
                    <a:pt x="21964142" y="58293"/>
                  </a:lnTo>
                  <a:lnTo>
                    <a:pt x="21970492" y="58293"/>
                  </a:lnTo>
                  <a:lnTo>
                    <a:pt x="21970492" y="1529969"/>
                  </a:lnTo>
                  <a:lnTo>
                    <a:pt x="21964142" y="1529969"/>
                  </a:lnTo>
                  <a:lnTo>
                    <a:pt x="21970492" y="1529969"/>
                  </a:lnTo>
                  <a:cubicBezTo>
                    <a:pt x="21970492" y="1562227"/>
                    <a:pt x="21944203" y="1588262"/>
                    <a:pt x="21911818" y="1588262"/>
                  </a:cubicBezTo>
                  <a:lnTo>
                    <a:pt x="21911818" y="1581912"/>
                  </a:lnTo>
                  <a:lnTo>
                    <a:pt x="21911818" y="1588262"/>
                  </a:lnTo>
                  <a:lnTo>
                    <a:pt x="58674" y="1588262"/>
                  </a:lnTo>
                  <a:lnTo>
                    <a:pt x="58674" y="1581912"/>
                  </a:lnTo>
                  <a:lnTo>
                    <a:pt x="58674" y="1588262"/>
                  </a:lnTo>
                  <a:cubicBezTo>
                    <a:pt x="26289" y="1588262"/>
                    <a:pt x="0" y="1562227"/>
                    <a:pt x="0" y="1529969"/>
                  </a:cubicBezTo>
                  <a:lnTo>
                    <a:pt x="0" y="58293"/>
                  </a:lnTo>
                  <a:lnTo>
                    <a:pt x="6350" y="58293"/>
                  </a:lnTo>
                  <a:lnTo>
                    <a:pt x="0" y="58293"/>
                  </a:lnTo>
                  <a:moveTo>
                    <a:pt x="12700" y="58293"/>
                  </a:moveTo>
                  <a:lnTo>
                    <a:pt x="12700" y="1529969"/>
                  </a:lnTo>
                  <a:lnTo>
                    <a:pt x="6350" y="1529969"/>
                  </a:lnTo>
                  <a:lnTo>
                    <a:pt x="12700" y="1529969"/>
                  </a:lnTo>
                  <a:cubicBezTo>
                    <a:pt x="12700" y="1555115"/>
                    <a:pt x="33274" y="1575562"/>
                    <a:pt x="58674" y="1575562"/>
                  </a:cubicBezTo>
                  <a:lnTo>
                    <a:pt x="21911818" y="1575562"/>
                  </a:lnTo>
                  <a:cubicBezTo>
                    <a:pt x="21937345" y="1575562"/>
                    <a:pt x="21957792" y="1555115"/>
                    <a:pt x="21957792" y="1529969"/>
                  </a:cubicBezTo>
                  <a:lnTo>
                    <a:pt x="21957792" y="58293"/>
                  </a:lnTo>
                  <a:cubicBezTo>
                    <a:pt x="21957792" y="33147"/>
                    <a:pt x="21937218" y="12700"/>
                    <a:pt x="21911818" y="12700"/>
                  </a:cubicBezTo>
                  <a:lnTo>
                    <a:pt x="58674" y="12700"/>
                  </a:lnTo>
                  <a:lnTo>
                    <a:pt x="58674" y="6350"/>
                  </a:lnTo>
                  <a:lnTo>
                    <a:pt x="58674" y="12700"/>
                  </a:lnTo>
                  <a:cubicBezTo>
                    <a:pt x="33274" y="12700"/>
                    <a:pt x="12700" y="33147"/>
                    <a:pt x="12700" y="58293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90" name="Group 9"/>
          <p:cNvGrpSpPr/>
          <p:nvPr/>
        </p:nvGrpSpPr>
        <p:grpSpPr>
          <a:xfrm>
            <a:off x="919440" y="2764800"/>
            <a:ext cx="16449120" cy="1162440"/>
            <a:chOff x="919440" y="2764800"/>
            <a:chExt cx="16449120" cy="1162440"/>
          </a:xfrm>
        </p:grpSpPr>
        <p:sp>
          <p:nvSpPr>
            <p:cNvPr id="291" name="Freeform 10"/>
            <p:cNvSpPr/>
            <p:nvPr/>
          </p:nvSpPr>
          <p:spPr>
            <a:xfrm>
              <a:off x="919440" y="2764800"/>
              <a:ext cx="16449120" cy="1162440"/>
            </a:xfrm>
            <a:custGeom>
              <a:avLst/>
              <a:gdLst>
                <a:gd name="textAreaLeft" fmla="*/ 0 w 16449120"/>
                <a:gd name="textAreaRight" fmla="*/ 16449480 w 16449120"/>
                <a:gd name="textAreaTop" fmla="*/ 0 h 1162440"/>
                <a:gd name="textAreaBottom" fmla="*/ 1162800 h 1162440"/>
              </a:gdLst>
              <a:ahLst/>
              <a:rect l="textAreaLeft" t="textAreaTop" r="textAreaRight" b="textAreaBottom"/>
              <a:pathLst>
                <a:path w="21932519" h="1550162">
                  <a:moveTo>
                    <a:pt x="0" y="0"/>
                  </a:moveTo>
                  <a:lnTo>
                    <a:pt x="21932519" y="0"/>
                  </a:lnTo>
                  <a:lnTo>
                    <a:pt x="21932519" y="1550162"/>
                  </a:lnTo>
                  <a:lnTo>
                    <a:pt x="0" y="1550162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2" name="TextBox 11"/>
          <p:cNvSpPr/>
          <p:nvPr/>
        </p:nvSpPr>
        <p:spPr>
          <a:xfrm>
            <a:off x="1180080" y="284436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Student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Box 12"/>
          <p:cNvSpPr/>
          <p:nvPr/>
        </p:nvSpPr>
        <p:spPr>
          <a:xfrm>
            <a:off x="3240720" y="2844360"/>
            <a:ext cx="152640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BDD Advanced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Box 13"/>
          <p:cNvSpPr/>
          <p:nvPr/>
        </p:nvSpPr>
        <p:spPr>
          <a:xfrm>
            <a:off x="5297040" y="2844360"/>
            <a:ext cx="152640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Algo Advanced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TextBox 14"/>
          <p:cNvSpPr/>
          <p:nvPr/>
        </p:nvSpPr>
        <p:spPr>
          <a:xfrm>
            <a:off x="7353000" y="2844360"/>
            <a:ext cx="152640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Test &amp; Validation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Box 15"/>
          <p:cNvSpPr/>
          <p:nvPr/>
        </p:nvSpPr>
        <p:spPr>
          <a:xfrm>
            <a:off x="9408960" y="284436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Management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TextBox 16"/>
          <p:cNvSpPr/>
          <p:nvPr/>
        </p:nvSpPr>
        <p:spPr>
          <a:xfrm>
            <a:off x="11465280" y="284436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ML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extBox 17"/>
          <p:cNvSpPr/>
          <p:nvPr/>
        </p:nvSpPr>
        <p:spPr>
          <a:xfrm>
            <a:off x="13521240" y="2844360"/>
            <a:ext cx="1526400" cy="8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Outil Math for AI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Box 18"/>
          <p:cNvSpPr/>
          <p:nvPr/>
        </p:nvSpPr>
        <p:spPr>
          <a:xfrm>
            <a:off x="15577200" y="284436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English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0" name="Group 19"/>
          <p:cNvGrpSpPr/>
          <p:nvPr/>
        </p:nvGrpSpPr>
        <p:grpSpPr>
          <a:xfrm>
            <a:off x="905040" y="4224600"/>
            <a:ext cx="16477560" cy="774720"/>
            <a:chOff x="905040" y="4224600"/>
            <a:chExt cx="16477560" cy="774720"/>
          </a:xfrm>
        </p:grpSpPr>
        <p:sp>
          <p:nvSpPr>
            <p:cNvPr id="301" name="Freeform 20"/>
            <p:cNvSpPr/>
            <p:nvPr/>
          </p:nvSpPr>
          <p:spPr>
            <a:xfrm>
              <a:off x="905040" y="4224600"/>
              <a:ext cx="16477560" cy="774720"/>
            </a:xfrm>
            <a:custGeom>
              <a:avLst/>
              <a:gdLst>
                <a:gd name="textAreaLeft" fmla="*/ 0 w 16477560"/>
                <a:gd name="textAreaRight" fmla="*/ 16477920 w 16477560"/>
                <a:gd name="textAreaTop" fmla="*/ 0 h 774720"/>
                <a:gd name="textAreaBottom" fmla="*/ 775080 h 774720"/>
              </a:gdLst>
              <a:ahLst/>
              <a:rect l="textAreaLeft" t="textAreaTop" r="textAreaRight" b="textAreaBottom"/>
              <a:pathLst>
                <a:path w="21970619" h="1033653">
                  <a:moveTo>
                    <a:pt x="0" y="58293"/>
                  </a:moveTo>
                  <a:cubicBezTo>
                    <a:pt x="0" y="26035"/>
                    <a:pt x="26416" y="0"/>
                    <a:pt x="58928" y="0"/>
                  </a:cubicBezTo>
                  <a:lnTo>
                    <a:pt x="21911690" y="0"/>
                  </a:lnTo>
                  <a:lnTo>
                    <a:pt x="21911690" y="6350"/>
                  </a:lnTo>
                  <a:lnTo>
                    <a:pt x="21911690" y="0"/>
                  </a:lnTo>
                  <a:cubicBezTo>
                    <a:pt x="21944203" y="0"/>
                    <a:pt x="21970619" y="26035"/>
                    <a:pt x="21970619" y="58293"/>
                  </a:cubicBezTo>
                  <a:lnTo>
                    <a:pt x="21964269" y="58293"/>
                  </a:lnTo>
                  <a:lnTo>
                    <a:pt x="21970619" y="58293"/>
                  </a:lnTo>
                  <a:lnTo>
                    <a:pt x="21970619" y="975360"/>
                  </a:lnTo>
                  <a:lnTo>
                    <a:pt x="21964269" y="975360"/>
                  </a:lnTo>
                  <a:lnTo>
                    <a:pt x="21970619" y="975360"/>
                  </a:lnTo>
                  <a:cubicBezTo>
                    <a:pt x="21970619" y="1007618"/>
                    <a:pt x="21944203" y="1033653"/>
                    <a:pt x="21911690" y="1033653"/>
                  </a:cubicBezTo>
                  <a:lnTo>
                    <a:pt x="21911690" y="1027303"/>
                  </a:lnTo>
                  <a:lnTo>
                    <a:pt x="21911690" y="1033653"/>
                  </a:lnTo>
                  <a:lnTo>
                    <a:pt x="58928" y="1033653"/>
                  </a:lnTo>
                  <a:lnTo>
                    <a:pt x="58928" y="1027303"/>
                  </a:lnTo>
                  <a:lnTo>
                    <a:pt x="58928" y="1033653"/>
                  </a:lnTo>
                  <a:cubicBezTo>
                    <a:pt x="26416" y="1033653"/>
                    <a:pt x="0" y="1007618"/>
                    <a:pt x="0" y="975360"/>
                  </a:cubicBezTo>
                  <a:lnTo>
                    <a:pt x="0" y="58293"/>
                  </a:lnTo>
                  <a:lnTo>
                    <a:pt x="6350" y="58293"/>
                  </a:lnTo>
                  <a:lnTo>
                    <a:pt x="0" y="58293"/>
                  </a:lnTo>
                  <a:moveTo>
                    <a:pt x="12700" y="58293"/>
                  </a:moveTo>
                  <a:lnTo>
                    <a:pt x="12700" y="975360"/>
                  </a:lnTo>
                  <a:lnTo>
                    <a:pt x="6350" y="975360"/>
                  </a:lnTo>
                  <a:lnTo>
                    <a:pt x="12700" y="975360"/>
                  </a:lnTo>
                  <a:cubicBezTo>
                    <a:pt x="12700" y="1000506"/>
                    <a:pt x="33401" y="1020953"/>
                    <a:pt x="58928" y="1020953"/>
                  </a:cubicBezTo>
                  <a:lnTo>
                    <a:pt x="21911690" y="1020953"/>
                  </a:lnTo>
                  <a:cubicBezTo>
                    <a:pt x="21937345" y="1020953"/>
                    <a:pt x="21957919" y="1000506"/>
                    <a:pt x="21957919" y="975360"/>
                  </a:cubicBezTo>
                  <a:lnTo>
                    <a:pt x="21957919" y="58293"/>
                  </a:lnTo>
                  <a:cubicBezTo>
                    <a:pt x="21957919" y="33147"/>
                    <a:pt x="21937218" y="12700"/>
                    <a:pt x="21911690" y="12700"/>
                  </a:cubicBezTo>
                  <a:lnTo>
                    <a:pt x="58928" y="12700"/>
                  </a:lnTo>
                  <a:lnTo>
                    <a:pt x="58928" y="6350"/>
                  </a:lnTo>
                  <a:lnTo>
                    <a:pt x="58928" y="12700"/>
                  </a:lnTo>
                  <a:cubicBezTo>
                    <a:pt x="33401" y="12700"/>
                    <a:pt x="12700" y="33147"/>
                    <a:pt x="12700" y="58293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02" name="Group 21"/>
          <p:cNvGrpSpPr/>
          <p:nvPr/>
        </p:nvGrpSpPr>
        <p:grpSpPr>
          <a:xfrm>
            <a:off x="919440" y="4238640"/>
            <a:ext cx="16449120" cy="746280"/>
            <a:chOff x="919440" y="4238640"/>
            <a:chExt cx="16449120" cy="746280"/>
          </a:xfrm>
        </p:grpSpPr>
        <p:sp>
          <p:nvSpPr>
            <p:cNvPr id="303" name="Freeform 22"/>
            <p:cNvSpPr/>
            <p:nvPr/>
          </p:nvSpPr>
          <p:spPr>
            <a:xfrm>
              <a:off x="919440" y="4238640"/>
              <a:ext cx="16449120" cy="746280"/>
            </a:xfrm>
            <a:custGeom>
              <a:avLst/>
              <a:gdLst>
                <a:gd name="textAreaLeft" fmla="*/ 0 w 16449120"/>
                <a:gd name="textAreaRight" fmla="*/ 16449480 w 16449120"/>
                <a:gd name="textAreaTop" fmla="*/ 0 h 746280"/>
                <a:gd name="textAreaBottom" fmla="*/ 746640 h 746280"/>
              </a:gdLst>
              <a:ahLst/>
              <a:rect l="textAreaLeft" t="textAreaTop" r="textAreaRight" b="textAreaBottom"/>
              <a:pathLst>
                <a:path w="21932519" h="995553">
                  <a:moveTo>
                    <a:pt x="0" y="0"/>
                  </a:moveTo>
                  <a:lnTo>
                    <a:pt x="21932519" y="0"/>
                  </a:lnTo>
                  <a:lnTo>
                    <a:pt x="21932519" y="995553"/>
                  </a:lnTo>
                  <a:lnTo>
                    <a:pt x="0" y="995553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4" name="TextBox 23"/>
          <p:cNvSpPr/>
          <p:nvPr/>
        </p:nvSpPr>
        <p:spPr>
          <a:xfrm>
            <a:off x="1180080" y="431856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Omar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Box 24"/>
          <p:cNvSpPr/>
          <p:nvPr/>
        </p:nvSpPr>
        <p:spPr>
          <a:xfrm>
            <a:off x="3240720" y="431856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12.5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Box 25"/>
          <p:cNvSpPr/>
          <p:nvPr/>
        </p:nvSpPr>
        <p:spPr>
          <a:xfrm>
            <a:off x="5297040" y="431856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13.5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Box 26"/>
          <p:cNvSpPr/>
          <p:nvPr/>
        </p:nvSpPr>
        <p:spPr>
          <a:xfrm>
            <a:off x="7353000" y="431856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10.0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Box 27"/>
          <p:cNvSpPr/>
          <p:nvPr/>
        </p:nvSpPr>
        <p:spPr>
          <a:xfrm>
            <a:off x="9408960" y="431856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12.0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TextBox 28"/>
          <p:cNvSpPr/>
          <p:nvPr/>
        </p:nvSpPr>
        <p:spPr>
          <a:xfrm>
            <a:off x="11465280" y="431856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14.0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Box 29"/>
          <p:cNvSpPr/>
          <p:nvPr/>
        </p:nvSpPr>
        <p:spPr>
          <a:xfrm>
            <a:off x="13521240" y="431856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11.0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Box 30"/>
          <p:cNvSpPr/>
          <p:nvPr/>
        </p:nvSpPr>
        <p:spPr>
          <a:xfrm>
            <a:off x="15577200" y="431856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13.0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2" name="Group 31"/>
          <p:cNvGrpSpPr/>
          <p:nvPr/>
        </p:nvGrpSpPr>
        <p:grpSpPr>
          <a:xfrm>
            <a:off x="905040" y="5282640"/>
            <a:ext cx="16477560" cy="774720"/>
            <a:chOff x="905040" y="5282640"/>
            <a:chExt cx="16477560" cy="774720"/>
          </a:xfrm>
        </p:grpSpPr>
        <p:sp>
          <p:nvSpPr>
            <p:cNvPr id="313" name="Freeform 32"/>
            <p:cNvSpPr/>
            <p:nvPr/>
          </p:nvSpPr>
          <p:spPr>
            <a:xfrm>
              <a:off x="905040" y="5282640"/>
              <a:ext cx="16477560" cy="774720"/>
            </a:xfrm>
            <a:custGeom>
              <a:avLst/>
              <a:gdLst>
                <a:gd name="textAreaLeft" fmla="*/ 0 w 16477560"/>
                <a:gd name="textAreaRight" fmla="*/ 16477920 w 16477560"/>
                <a:gd name="textAreaTop" fmla="*/ 0 h 774720"/>
                <a:gd name="textAreaBottom" fmla="*/ 775080 h 774720"/>
              </a:gdLst>
              <a:ahLst/>
              <a:rect l="textAreaLeft" t="textAreaTop" r="textAreaRight" b="textAreaBottom"/>
              <a:pathLst>
                <a:path w="21970619" h="1033653">
                  <a:moveTo>
                    <a:pt x="0" y="58293"/>
                  </a:moveTo>
                  <a:cubicBezTo>
                    <a:pt x="0" y="26035"/>
                    <a:pt x="26416" y="0"/>
                    <a:pt x="58928" y="0"/>
                  </a:cubicBezTo>
                  <a:lnTo>
                    <a:pt x="21911690" y="0"/>
                  </a:lnTo>
                  <a:lnTo>
                    <a:pt x="21911690" y="6350"/>
                  </a:lnTo>
                  <a:lnTo>
                    <a:pt x="21911690" y="0"/>
                  </a:lnTo>
                  <a:cubicBezTo>
                    <a:pt x="21944203" y="0"/>
                    <a:pt x="21970619" y="26035"/>
                    <a:pt x="21970619" y="58293"/>
                  </a:cubicBezTo>
                  <a:lnTo>
                    <a:pt x="21964269" y="58293"/>
                  </a:lnTo>
                  <a:lnTo>
                    <a:pt x="21970619" y="58293"/>
                  </a:lnTo>
                  <a:lnTo>
                    <a:pt x="21970619" y="975360"/>
                  </a:lnTo>
                  <a:lnTo>
                    <a:pt x="21964269" y="975360"/>
                  </a:lnTo>
                  <a:lnTo>
                    <a:pt x="21970619" y="975360"/>
                  </a:lnTo>
                  <a:cubicBezTo>
                    <a:pt x="21970619" y="1007618"/>
                    <a:pt x="21944203" y="1033653"/>
                    <a:pt x="21911690" y="1033653"/>
                  </a:cubicBezTo>
                  <a:lnTo>
                    <a:pt x="21911690" y="1027303"/>
                  </a:lnTo>
                  <a:lnTo>
                    <a:pt x="21911690" y="1033653"/>
                  </a:lnTo>
                  <a:lnTo>
                    <a:pt x="58928" y="1033653"/>
                  </a:lnTo>
                  <a:lnTo>
                    <a:pt x="58928" y="1027303"/>
                  </a:lnTo>
                  <a:lnTo>
                    <a:pt x="58928" y="1033653"/>
                  </a:lnTo>
                  <a:cubicBezTo>
                    <a:pt x="26416" y="1033653"/>
                    <a:pt x="0" y="1007618"/>
                    <a:pt x="0" y="975360"/>
                  </a:cubicBezTo>
                  <a:lnTo>
                    <a:pt x="0" y="58293"/>
                  </a:lnTo>
                  <a:lnTo>
                    <a:pt x="6350" y="58293"/>
                  </a:lnTo>
                  <a:lnTo>
                    <a:pt x="0" y="58293"/>
                  </a:lnTo>
                  <a:moveTo>
                    <a:pt x="12700" y="58293"/>
                  </a:moveTo>
                  <a:lnTo>
                    <a:pt x="12700" y="975360"/>
                  </a:lnTo>
                  <a:lnTo>
                    <a:pt x="6350" y="975360"/>
                  </a:lnTo>
                  <a:lnTo>
                    <a:pt x="12700" y="975360"/>
                  </a:lnTo>
                  <a:cubicBezTo>
                    <a:pt x="12700" y="1000506"/>
                    <a:pt x="33401" y="1020953"/>
                    <a:pt x="58928" y="1020953"/>
                  </a:cubicBezTo>
                  <a:lnTo>
                    <a:pt x="21911690" y="1020953"/>
                  </a:lnTo>
                  <a:cubicBezTo>
                    <a:pt x="21937345" y="1020953"/>
                    <a:pt x="21957919" y="1000506"/>
                    <a:pt x="21957919" y="975360"/>
                  </a:cubicBezTo>
                  <a:lnTo>
                    <a:pt x="21957919" y="58293"/>
                  </a:lnTo>
                  <a:cubicBezTo>
                    <a:pt x="21957919" y="33147"/>
                    <a:pt x="21937218" y="12700"/>
                    <a:pt x="21911690" y="12700"/>
                  </a:cubicBezTo>
                  <a:lnTo>
                    <a:pt x="58928" y="12700"/>
                  </a:lnTo>
                  <a:lnTo>
                    <a:pt x="58928" y="6350"/>
                  </a:lnTo>
                  <a:lnTo>
                    <a:pt x="58928" y="12700"/>
                  </a:lnTo>
                  <a:cubicBezTo>
                    <a:pt x="33401" y="12700"/>
                    <a:pt x="12700" y="33147"/>
                    <a:pt x="12700" y="58293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14" name="Group 33"/>
          <p:cNvGrpSpPr/>
          <p:nvPr/>
        </p:nvGrpSpPr>
        <p:grpSpPr>
          <a:xfrm>
            <a:off x="919440" y="5296680"/>
            <a:ext cx="16449120" cy="746280"/>
            <a:chOff x="919440" y="5296680"/>
            <a:chExt cx="16449120" cy="746280"/>
          </a:xfrm>
        </p:grpSpPr>
        <p:sp>
          <p:nvSpPr>
            <p:cNvPr id="315" name="Freeform 34"/>
            <p:cNvSpPr/>
            <p:nvPr/>
          </p:nvSpPr>
          <p:spPr>
            <a:xfrm>
              <a:off x="919440" y="5296680"/>
              <a:ext cx="16449120" cy="746280"/>
            </a:xfrm>
            <a:custGeom>
              <a:avLst/>
              <a:gdLst>
                <a:gd name="textAreaLeft" fmla="*/ 0 w 16449120"/>
                <a:gd name="textAreaRight" fmla="*/ 16449480 w 16449120"/>
                <a:gd name="textAreaTop" fmla="*/ 0 h 746280"/>
                <a:gd name="textAreaBottom" fmla="*/ 746640 h 746280"/>
              </a:gdLst>
              <a:ahLst/>
              <a:rect l="textAreaLeft" t="textAreaTop" r="textAreaRight" b="textAreaBottom"/>
              <a:pathLst>
                <a:path w="21932519" h="995553">
                  <a:moveTo>
                    <a:pt x="0" y="0"/>
                  </a:moveTo>
                  <a:lnTo>
                    <a:pt x="21932519" y="0"/>
                  </a:lnTo>
                  <a:lnTo>
                    <a:pt x="21932519" y="995553"/>
                  </a:lnTo>
                  <a:lnTo>
                    <a:pt x="0" y="995553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6" name="TextBox 35"/>
          <p:cNvSpPr/>
          <p:nvPr/>
        </p:nvSpPr>
        <p:spPr>
          <a:xfrm>
            <a:off x="1180080" y="537624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Mohamed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Box 36"/>
          <p:cNvSpPr/>
          <p:nvPr/>
        </p:nvSpPr>
        <p:spPr>
          <a:xfrm>
            <a:off x="3240720" y="537624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11.0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Box 37"/>
          <p:cNvSpPr/>
          <p:nvPr/>
        </p:nvSpPr>
        <p:spPr>
          <a:xfrm>
            <a:off x="5297040" y="537624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12.0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Box 38"/>
          <p:cNvSpPr/>
          <p:nvPr/>
        </p:nvSpPr>
        <p:spPr>
          <a:xfrm>
            <a:off x="7353000" y="537624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12.5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TextBox 39"/>
          <p:cNvSpPr/>
          <p:nvPr/>
        </p:nvSpPr>
        <p:spPr>
          <a:xfrm>
            <a:off x="9408960" y="537624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10.5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TextBox 40"/>
          <p:cNvSpPr/>
          <p:nvPr/>
        </p:nvSpPr>
        <p:spPr>
          <a:xfrm>
            <a:off x="11465280" y="537624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11.5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Box 41"/>
          <p:cNvSpPr/>
          <p:nvPr/>
        </p:nvSpPr>
        <p:spPr>
          <a:xfrm>
            <a:off x="13521240" y="537624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13.0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Box 42"/>
          <p:cNvSpPr/>
          <p:nvPr/>
        </p:nvSpPr>
        <p:spPr>
          <a:xfrm>
            <a:off x="15577200" y="537624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10.5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4" name="Group 43"/>
          <p:cNvGrpSpPr/>
          <p:nvPr/>
        </p:nvGrpSpPr>
        <p:grpSpPr>
          <a:xfrm>
            <a:off x="905040" y="6340680"/>
            <a:ext cx="16477560" cy="774720"/>
            <a:chOff x="905040" y="6340680"/>
            <a:chExt cx="16477560" cy="774720"/>
          </a:xfrm>
        </p:grpSpPr>
        <p:sp>
          <p:nvSpPr>
            <p:cNvPr id="325" name="Freeform 44"/>
            <p:cNvSpPr/>
            <p:nvPr/>
          </p:nvSpPr>
          <p:spPr>
            <a:xfrm>
              <a:off x="905040" y="6340680"/>
              <a:ext cx="16477560" cy="774720"/>
            </a:xfrm>
            <a:custGeom>
              <a:avLst/>
              <a:gdLst>
                <a:gd name="textAreaLeft" fmla="*/ 0 w 16477560"/>
                <a:gd name="textAreaRight" fmla="*/ 16477920 w 16477560"/>
                <a:gd name="textAreaTop" fmla="*/ 0 h 774720"/>
                <a:gd name="textAreaBottom" fmla="*/ 775080 h 774720"/>
              </a:gdLst>
              <a:ahLst/>
              <a:rect l="textAreaLeft" t="textAreaTop" r="textAreaRight" b="textAreaBottom"/>
              <a:pathLst>
                <a:path w="21970619" h="1033653">
                  <a:moveTo>
                    <a:pt x="0" y="58293"/>
                  </a:moveTo>
                  <a:cubicBezTo>
                    <a:pt x="0" y="26035"/>
                    <a:pt x="26416" y="0"/>
                    <a:pt x="58928" y="0"/>
                  </a:cubicBezTo>
                  <a:lnTo>
                    <a:pt x="21911690" y="0"/>
                  </a:lnTo>
                  <a:lnTo>
                    <a:pt x="21911690" y="6350"/>
                  </a:lnTo>
                  <a:lnTo>
                    <a:pt x="21911690" y="0"/>
                  </a:lnTo>
                  <a:cubicBezTo>
                    <a:pt x="21944203" y="0"/>
                    <a:pt x="21970619" y="26035"/>
                    <a:pt x="21970619" y="58293"/>
                  </a:cubicBezTo>
                  <a:lnTo>
                    <a:pt x="21964269" y="58293"/>
                  </a:lnTo>
                  <a:lnTo>
                    <a:pt x="21970619" y="58293"/>
                  </a:lnTo>
                  <a:lnTo>
                    <a:pt x="21970619" y="975360"/>
                  </a:lnTo>
                  <a:lnTo>
                    <a:pt x="21964269" y="975360"/>
                  </a:lnTo>
                  <a:lnTo>
                    <a:pt x="21970619" y="975360"/>
                  </a:lnTo>
                  <a:cubicBezTo>
                    <a:pt x="21970619" y="1007618"/>
                    <a:pt x="21944203" y="1033653"/>
                    <a:pt x="21911690" y="1033653"/>
                  </a:cubicBezTo>
                  <a:lnTo>
                    <a:pt x="21911690" y="1027303"/>
                  </a:lnTo>
                  <a:lnTo>
                    <a:pt x="21911690" y="1033653"/>
                  </a:lnTo>
                  <a:lnTo>
                    <a:pt x="58928" y="1033653"/>
                  </a:lnTo>
                  <a:lnTo>
                    <a:pt x="58928" y="1027303"/>
                  </a:lnTo>
                  <a:lnTo>
                    <a:pt x="58928" y="1033653"/>
                  </a:lnTo>
                  <a:cubicBezTo>
                    <a:pt x="26416" y="1033653"/>
                    <a:pt x="0" y="1007618"/>
                    <a:pt x="0" y="975360"/>
                  </a:cubicBezTo>
                  <a:lnTo>
                    <a:pt x="0" y="58293"/>
                  </a:lnTo>
                  <a:lnTo>
                    <a:pt x="6350" y="58293"/>
                  </a:lnTo>
                  <a:lnTo>
                    <a:pt x="0" y="58293"/>
                  </a:lnTo>
                  <a:moveTo>
                    <a:pt x="12700" y="58293"/>
                  </a:moveTo>
                  <a:lnTo>
                    <a:pt x="12700" y="975360"/>
                  </a:lnTo>
                  <a:lnTo>
                    <a:pt x="6350" y="975360"/>
                  </a:lnTo>
                  <a:lnTo>
                    <a:pt x="12700" y="975360"/>
                  </a:lnTo>
                  <a:cubicBezTo>
                    <a:pt x="12700" y="1000506"/>
                    <a:pt x="33401" y="1020953"/>
                    <a:pt x="58928" y="1020953"/>
                  </a:cubicBezTo>
                  <a:lnTo>
                    <a:pt x="21911690" y="1020953"/>
                  </a:lnTo>
                  <a:cubicBezTo>
                    <a:pt x="21937345" y="1020953"/>
                    <a:pt x="21957919" y="1000506"/>
                    <a:pt x="21957919" y="975360"/>
                  </a:cubicBezTo>
                  <a:lnTo>
                    <a:pt x="21957919" y="58293"/>
                  </a:lnTo>
                  <a:cubicBezTo>
                    <a:pt x="21957919" y="33147"/>
                    <a:pt x="21937218" y="12700"/>
                    <a:pt x="21911690" y="12700"/>
                  </a:cubicBezTo>
                  <a:lnTo>
                    <a:pt x="58928" y="12700"/>
                  </a:lnTo>
                  <a:lnTo>
                    <a:pt x="58928" y="6350"/>
                  </a:lnTo>
                  <a:lnTo>
                    <a:pt x="58928" y="12700"/>
                  </a:lnTo>
                  <a:cubicBezTo>
                    <a:pt x="33401" y="12700"/>
                    <a:pt x="12700" y="33147"/>
                    <a:pt x="12700" y="58293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6" name="Group 45"/>
          <p:cNvGrpSpPr/>
          <p:nvPr/>
        </p:nvGrpSpPr>
        <p:grpSpPr>
          <a:xfrm>
            <a:off x="919440" y="6354720"/>
            <a:ext cx="16449120" cy="746280"/>
            <a:chOff x="919440" y="6354720"/>
            <a:chExt cx="16449120" cy="746280"/>
          </a:xfrm>
        </p:grpSpPr>
        <p:sp>
          <p:nvSpPr>
            <p:cNvPr id="327" name="Freeform 46"/>
            <p:cNvSpPr/>
            <p:nvPr/>
          </p:nvSpPr>
          <p:spPr>
            <a:xfrm>
              <a:off x="919440" y="6354720"/>
              <a:ext cx="16449120" cy="746280"/>
            </a:xfrm>
            <a:custGeom>
              <a:avLst/>
              <a:gdLst>
                <a:gd name="textAreaLeft" fmla="*/ 0 w 16449120"/>
                <a:gd name="textAreaRight" fmla="*/ 16449480 w 16449120"/>
                <a:gd name="textAreaTop" fmla="*/ 0 h 746280"/>
                <a:gd name="textAreaBottom" fmla="*/ 746640 h 746280"/>
              </a:gdLst>
              <a:ahLst/>
              <a:rect l="textAreaLeft" t="textAreaTop" r="textAreaRight" b="textAreaBottom"/>
              <a:pathLst>
                <a:path w="21932519" h="995553">
                  <a:moveTo>
                    <a:pt x="0" y="0"/>
                  </a:moveTo>
                  <a:lnTo>
                    <a:pt x="21932519" y="0"/>
                  </a:lnTo>
                  <a:lnTo>
                    <a:pt x="21932519" y="995553"/>
                  </a:lnTo>
                  <a:lnTo>
                    <a:pt x="0" y="995553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8" name="TextBox 47"/>
          <p:cNvSpPr/>
          <p:nvPr/>
        </p:nvSpPr>
        <p:spPr>
          <a:xfrm>
            <a:off x="1180080" y="643428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Osama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Box 48"/>
          <p:cNvSpPr/>
          <p:nvPr/>
        </p:nvSpPr>
        <p:spPr>
          <a:xfrm>
            <a:off x="3240720" y="643428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10.0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Box 49"/>
          <p:cNvSpPr/>
          <p:nvPr/>
        </p:nvSpPr>
        <p:spPr>
          <a:xfrm>
            <a:off x="5297040" y="643428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10.5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Box 50"/>
          <p:cNvSpPr/>
          <p:nvPr/>
        </p:nvSpPr>
        <p:spPr>
          <a:xfrm>
            <a:off x="7353000" y="643428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14.0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Box 51"/>
          <p:cNvSpPr/>
          <p:nvPr/>
        </p:nvSpPr>
        <p:spPr>
          <a:xfrm>
            <a:off x="9408960" y="643428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11.0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Box 52"/>
          <p:cNvSpPr/>
          <p:nvPr/>
        </p:nvSpPr>
        <p:spPr>
          <a:xfrm>
            <a:off x="11465280" y="643428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12.5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Box 53"/>
          <p:cNvSpPr/>
          <p:nvPr/>
        </p:nvSpPr>
        <p:spPr>
          <a:xfrm>
            <a:off x="13521240" y="643428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12.0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Box 54"/>
          <p:cNvSpPr/>
          <p:nvPr/>
        </p:nvSpPr>
        <p:spPr>
          <a:xfrm>
            <a:off x="15577200" y="643428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11.5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6" name="Group 55"/>
          <p:cNvGrpSpPr/>
          <p:nvPr/>
        </p:nvGrpSpPr>
        <p:grpSpPr>
          <a:xfrm>
            <a:off x="905040" y="7398720"/>
            <a:ext cx="16477560" cy="774720"/>
            <a:chOff x="905040" y="7398720"/>
            <a:chExt cx="16477560" cy="774720"/>
          </a:xfrm>
        </p:grpSpPr>
        <p:sp>
          <p:nvSpPr>
            <p:cNvPr id="337" name="Freeform 56"/>
            <p:cNvSpPr/>
            <p:nvPr/>
          </p:nvSpPr>
          <p:spPr>
            <a:xfrm>
              <a:off x="905040" y="7398720"/>
              <a:ext cx="16477560" cy="774720"/>
            </a:xfrm>
            <a:custGeom>
              <a:avLst/>
              <a:gdLst>
                <a:gd name="textAreaLeft" fmla="*/ 0 w 16477560"/>
                <a:gd name="textAreaRight" fmla="*/ 16477920 w 16477560"/>
                <a:gd name="textAreaTop" fmla="*/ 0 h 774720"/>
                <a:gd name="textAreaBottom" fmla="*/ 775080 h 774720"/>
              </a:gdLst>
              <a:ahLst/>
              <a:rect l="textAreaLeft" t="textAreaTop" r="textAreaRight" b="textAreaBottom"/>
              <a:pathLst>
                <a:path w="21970619" h="1033653">
                  <a:moveTo>
                    <a:pt x="0" y="58293"/>
                  </a:moveTo>
                  <a:cubicBezTo>
                    <a:pt x="0" y="26035"/>
                    <a:pt x="26416" y="0"/>
                    <a:pt x="58928" y="0"/>
                  </a:cubicBezTo>
                  <a:lnTo>
                    <a:pt x="21911690" y="0"/>
                  </a:lnTo>
                  <a:lnTo>
                    <a:pt x="21911690" y="6350"/>
                  </a:lnTo>
                  <a:lnTo>
                    <a:pt x="21911690" y="0"/>
                  </a:lnTo>
                  <a:cubicBezTo>
                    <a:pt x="21944203" y="0"/>
                    <a:pt x="21970619" y="26035"/>
                    <a:pt x="21970619" y="58293"/>
                  </a:cubicBezTo>
                  <a:lnTo>
                    <a:pt x="21964269" y="58293"/>
                  </a:lnTo>
                  <a:lnTo>
                    <a:pt x="21970619" y="58293"/>
                  </a:lnTo>
                  <a:lnTo>
                    <a:pt x="21970619" y="975360"/>
                  </a:lnTo>
                  <a:lnTo>
                    <a:pt x="21964269" y="975360"/>
                  </a:lnTo>
                  <a:lnTo>
                    <a:pt x="21970619" y="975360"/>
                  </a:lnTo>
                  <a:cubicBezTo>
                    <a:pt x="21970619" y="1007618"/>
                    <a:pt x="21944203" y="1033653"/>
                    <a:pt x="21911690" y="1033653"/>
                  </a:cubicBezTo>
                  <a:lnTo>
                    <a:pt x="21911690" y="1027303"/>
                  </a:lnTo>
                  <a:lnTo>
                    <a:pt x="21911690" y="1033653"/>
                  </a:lnTo>
                  <a:lnTo>
                    <a:pt x="58928" y="1033653"/>
                  </a:lnTo>
                  <a:lnTo>
                    <a:pt x="58928" y="1027303"/>
                  </a:lnTo>
                  <a:lnTo>
                    <a:pt x="58928" y="1033653"/>
                  </a:lnTo>
                  <a:cubicBezTo>
                    <a:pt x="26416" y="1033653"/>
                    <a:pt x="0" y="1007618"/>
                    <a:pt x="0" y="975360"/>
                  </a:cubicBezTo>
                  <a:lnTo>
                    <a:pt x="0" y="58293"/>
                  </a:lnTo>
                  <a:lnTo>
                    <a:pt x="6350" y="58293"/>
                  </a:lnTo>
                  <a:lnTo>
                    <a:pt x="0" y="58293"/>
                  </a:lnTo>
                  <a:moveTo>
                    <a:pt x="12700" y="58293"/>
                  </a:moveTo>
                  <a:lnTo>
                    <a:pt x="12700" y="975360"/>
                  </a:lnTo>
                  <a:lnTo>
                    <a:pt x="6350" y="975360"/>
                  </a:lnTo>
                  <a:lnTo>
                    <a:pt x="12700" y="975360"/>
                  </a:lnTo>
                  <a:cubicBezTo>
                    <a:pt x="12700" y="1000506"/>
                    <a:pt x="33401" y="1020953"/>
                    <a:pt x="58928" y="1020953"/>
                  </a:cubicBezTo>
                  <a:lnTo>
                    <a:pt x="21911690" y="1020953"/>
                  </a:lnTo>
                  <a:cubicBezTo>
                    <a:pt x="21937345" y="1020953"/>
                    <a:pt x="21957919" y="1000506"/>
                    <a:pt x="21957919" y="975360"/>
                  </a:cubicBezTo>
                  <a:lnTo>
                    <a:pt x="21957919" y="58293"/>
                  </a:lnTo>
                  <a:cubicBezTo>
                    <a:pt x="21957919" y="33147"/>
                    <a:pt x="21937218" y="12700"/>
                    <a:pt x="21911690" y="12700"/>
                  </a:cubicBezTo>
                  <a:lnTo>
                    <a:pt x="58928" y="12700"/>
                  </a:lnTo>
                  <a:lnTo>
                    <a:pt x="58928" y="6350"/>
                  </a:lnTo>
                  <a:lnTo>
                    <a:pt x="58928" y="12700"/>
                  </a:lnTo>
                  <a:cubicBezTo>
                    <a:pt x="33401" y="12700"/>
                    <a:pt x="12700" y="33147"/>
                    <a:pt x="12700" y="58293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38" name="Group 57"/>
          <p:cNvGrpSpPr/>
          <p:nvPr/>
        </p:nvGrpSpPr>
        <p:grpSpPr>
          <a:xfrm>
            <a:off x="919440" y="7412760"/>
            <a:ext cx="16449120" cy="746280"/>
            <a:chOff x="919440" y="7412760"/>
            <a:chExt cx="16449120" cy="746280"/>
          </a:xfrm>
        </p:grpSpPr>
        <p:sp>
          <p:nvSpPr>
            <p:cNvPr id="339" name="Freeform 58"/>
            <p:cNvSpPr/>
            <p:nvPr/>
          </p:nvSpPr>
          <p:spPr>
            <a:xfrm>
              <a:off x="919440" y="7412760"/>
              <a:ext cx="16449120" cy="746280"/>
            </a:xfrm>
            <a:custGeom>
              <a:avLst/>
              <a:gdLst>
                <a:gd name="textAreaLeft" fmla="*/ 0 w 16449120"/>
                <a:gd name="textAreaRight" fmla="*/ 16449480 w 16449120"/>
                <a:gd name="textAreaTop" fmla="*/ 0 h 746280"/>
                <a:gd name="textAreaBottom" fmla="*/ 746640 h 746280"/>
              </a:gdLst>
              <a:ahLst/>
              <a:rect l="textAreaLeft" t="textAreaTop" r="textAreaRight" b="textAreaBottom"/>
              <a:pathLst>
                <a:path w="21932519" h="995553">
                  <a:moveTo>
                    <a:pt x="0" y="0"/>
                  </a:moveTo>
                  <a:lnTo>
                    <a:pt x="21932519" y="0"/>
                  </a:lnTo>
                  <a:lnTo>
                    <a:pt x="21932519" y="995553"/>
                  </a:lnTo>
                  <a:lnTo>
                    <a:pt x="0" y="995553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40" name="TextBox 59"/>
          <p:cNvSpPr/>
          <p:nvPr/>
        </p:nvSpPr>
        <p:spPr>
          <a:xfrm>
            <a:off x="1180080" y="749232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Aymen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extBox 60"/>
          <p:cNvSpPr/>
          <p:nvPr/>
        </p:nvSpPr>
        <p:spPr>
          <a:xfrm>
            <a:off x="3240720" y="749232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13.0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Box 61"/>
          <p:cNvSpPr/>
          <p:nvPr/>
        </p:nvSpPr>
        <p:spPr>
          <a:xfrm>
            <a:off x="5297040" y="749232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14.0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Box 62"/>
          <p:cNvSpPr/>
          <p:nvPr/>
        </p:nvSpPr>
        <p:spPr>
          <a:xfrm>
            <a:off x="7353000" y="749232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11.5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TextBox 63"/>
          <p:cNvSpPr/>
          <p:nvPr/>
        </p:nvSpPr>
        <p:spPr>
          <a:xfrm>
            <a:off x="9408960" y="749232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15.0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extBox 64"/>
          <p:cNvSpPr/>
          <p:nvPr/>
        </p:nvSpPr>
        <p:spPr>
          <a:xfrm>
            <a:off x="11465280" y="749232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12.0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Box 65"/>
          <p:cNvSpPr/>
          <p:nvPr/>
        </p:nvSpPr>
        <p:spPr>
          <a:xfrm>
            <a:off x="13521240" y="7492320"/>
            <a:ext cx="15264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10.5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Box 66"/>
          <p:cNvSpPr/>
          <p:nvPr/>
        </p:nvSpPr>
        <p:spPr>
          <a:xfrm>
            <a:off x="15577200" y="7492320"/>
            <a:ext cx="153108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12.5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Box 67"/>
          <p:cNvSpPr/>
          <p:nvPr/>
        </p:nvSpPr>
        <p:spPr>
          <a:xfrm>
            <a:off x="909720" y="8375760"/>
            <a:ext cx="164682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This matrix </a:t>
            </a:r>
            <a:r>
              <a:rPr b="1" i="1" lang="en-US" sz="2000" spc="-1" strike="noStrike">
                <a:solidFill>
                  <a:srgbClr val="e0d6de"/>
                </a:solidFill>
                <a:latin typeface="Arimo Bold Italics"/>
                <a:ea typeface="Arimo Bold Italics"/>
              </a:rPr>
              <a:t>X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 is a 4×7 matrix (4 students, 7 modules).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TextBox 68"/>
          <p:cNvSpPr/>
          <p:nvPr/>
        </p:nvSpPr>
        <p:spPr>
          <a:xfrm>
            <a:off x="909720" y="9083880"/>
            <a:ext cx="164682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51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let's apply on this students dataset , PCA algorithm step-by-step.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1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352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53" name="TextBox 5"/>
          <p:cNvSpPr/>
          <p:nvPr/>
        </p:nvSpPr>
        <p:spPr>
          <a:xfrm>
            <a:off x="729360" y="525600"/>
            <a:ext cx="7782840" cy="6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125"/>
              </a:lnSpc>
            </a:pPr>
            <a:r>
              <a:rPr b="0" lang="en-US" sz="4059" spc="-1" strike="noStrike">
                <a:solidFill>
                  <a:srgbClr val="97b8ff"/>
                </a:solidFill>
                <a:latin typeface="arial"/>
                <a:ea typeface="arial"/>
              </a:rPr>
              <a:t>Example on Students Dataset</a:t>
            </a:r>
            <a:endParaRPr b="0" lang="en-US" sz="405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TextBox 6"/>
          <p:cNvSpPr/>
          <p:nvPr/>
        </p:nvSpPr>
        <p:spPr>
          <a:xfrm>
            <a:off x="729360" y="1517760"/>
            <a:ext cx="446760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61"/>
              </a:lnSpc>
            </a:pPr>
            <a:r>
              <a:rPr b="1" lang="en-US" sz="2430" spc="-1" strike="noStrike">
                <a:solidFill>
                  <a:srgbClr val="97b8ff"/>
                </a:solidFill>
                <a:latin typeface="Arimo Bold"/>
                <a:ea typeface="Arimo Bold"/>
              </a:rPr>
              <a:t>Step 1: Standardize the Data</a:t>
            </a:r>
            <a:endParaRPr b="0" lang="en-US" sz="24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Box 7"/>
          <p:cNvSpPr/>
          <p:nvPr/>
        </p:nvSpPr>
        <p:spPr>
          <a:xfrm>
            <a:off x="729360" y="2154600"/>
            <a:ext cx="168289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25"/>
              </a:lnSpc>
            </a:pPr>
            <a:r>
              <a:rPr b="1" lang="en-US" sz="1620" spc="-1" strike="noStrike">
                <a:solidFill>
                  <a:srgbClr val="e0d6de"/>
                </a:solidFill>
                <a:latin typeface="Arimo Bold"/>
                <a:ea typeface="Arimo Bold"/>
              </a:rPr>
              <a:t>Objective</a:t>
            </a: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: We standardize the data so each module (feature) has a mean of 0 and a standard deviation of 1. This makes each feature comparable.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Box 8"/>
          <p:cNvSpPr/>
          <p:nvPr/>
        </p:nvSpPr>
        <p:spPr>
          <a:xfrm>
            <a:off x="729360" y="2722320"/>
            <a:ext cx="168289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25"/>
              </a:lnSpc>
            </a:pP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For the </a:t>
            </a:r>
            <a:r>
              <a:rPr b="1" lang="en-US" sz="1620" spc="-1" strike="noStrike">
                <a:solidFill>
                  <a:srgbClr val="e0d6de"/>
                </a:solidFill>
                <a:latin typeface="Arimo Bold"/>
                <a:ea typeface="Arimo Bold"/>
              </a:rPr>
              <a:t>BDD Advanced</a:t>
            </a: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 module:                          </a:t>
            </a:r>
            <a:r>
              <a:rPr b="1" lang="en-US" sz="1620" spc="-1" strike="noStrike">
                <a:solidFill>
                  <a:srgbClr val="e0d6de"/>
                </a:solidFill>
                <a:latin typeface="Arimo Bold"/>
                <a:ea typeface="Arimo Bold"/>
              </a:rPr>
              <a:t>X</a:t>
            </a: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BDD​=[12.5,11.0,10.0,13.0]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TextBox 9"/>
          <p:cNvSpPr/>
          <p:nvPr/>
        </p:nvSpPr>
        <p:spPr>
          <a:xfrm>
            <a:off x="729360" y="3299760"/>
            <a:ext cx="168289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25"/>
              </a:lnSpc>
            </a:pP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1.Mean Calculation: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Freeform 10"/>
          <p:cNvSpPr/>
          <p:nvPr/>
        </p:nvSpPr>
        <p:spPr>
          <a:xfrm>
            <a:off x="729360" y="3953160"/>
            <a:ext cx="5171400" cy="650880"/>
          </a:xfrm>
          <a:custGeom>
            <a:avLst/>
            <a:gdLst>
              <a:gd name="textAreaLeft" fmla="*/ 0 w 5171400"/>
              <a:gd name="textAreaRight" fmla="*/ 5171760 w 5171400"/>
              <a:gd name="textAreaTop" fmla="*/ 0 h 650880"/>
              <a:gd name="textAreaBottom" fmla="*/ 651240 h 650880"/>
            </a:gdLst>
            <a:ahLst/>
            <a:rect l="textAreaLeft" t="textAreaTop" r="textAreaRight" b="textAreaBottom"/>
            <a:pathLst>
              <a:path w="5171629" h="651271">
                <a:moveTo>
                  <a:pt x="0" y="0"/>
                </a:moveTo>
                <a:lnTo>
                  <a:pt x="5171629" y="0"/>
                </a:lnTo>
                <a:lnTo>
                  <a:pt x="5171629" y="651272"/>
                </a:lnTo>
                <a:lnTo>
                  <a:pt x="0" y="6512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Box 11"/>
          <p:cNvSpPr/>
          <p:nvPr/>
        </p:nvSpPr>
        <p:spPr>
          <a:xfrm>
            <a:off x="729360" y="4753080"/>
            <a:ext cx="168289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25"/>
              </a:lnSpc>
            </a:pP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2.Standard Deviation Calculation: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Freeform 12"/>
          <p:cNvSpPr/>
          <p:nvPr/>
        </p:nvSpPr>
        <p:spPr>
          <a:xfrm>
            <a:off x="729360" y="5406480"/>
            <a:ext cx="9001080" cy="794160"/>
          </a:xfrm>
          <a:custGeom>
            <a:avLst/>
            <a:gdLst>
              <a:gd name="textAreaLeft" fmla="*/ 0 w 9001080"/>
              <a:gd name="textAreaRight" fmla="*/ 9001440 w 9001080"/>
              <a:gd name="textAreaTop" fmla="*/ 0 h 794160"/>
              <a:gd name="textAreaBottom" fmla="*/ 794520 h 794160"/>
            </a:gdLst>
            <a:ahLst/>
            <a:rect l="textAreaLeft" t="textAreaTop" r="textAreaRight" b="textAreaBottom"/>
            <a:pathLst>
              <a:path w="9001571" h="794594">
                <a:moveTo>
                  <a:pt x="0" y="0"/>
                </a:moveTo>
                <a:lnTo>
                  <a:pt x="9001572" y="0"/>
                </a:lnTo>
                <a:lnTo>
                  <a:pt x="9001572" y="794593"/>
                </a:lnTo>
                <a:lnTo>
                  <a:pt x="0" y="7945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Freeform 13"/>
          <p:cNvSpPr/>
          <p:nvPr/>
        </p:nvSpPr>
        <p:spPr>
          <a:xfrm>
            <a:off x="729360" y="6435720"/>
            <a:ext cx="2917440" cy="650880"/>
          </a:xfrm>
          <a:custGeom>
            <a:avLst/>
            <a:gdLst>
              <a:gd name="textAreaLeft" fmla="*/ 0 w 2917440"/>
              <a:gd name="textAreaRight" fmla="*/ 2917800 w 2917440"/>
              <a:gd name="textAreaTop" fmla="*/ 0 h 650880"/>
              <a:gd name="textAreaBottom" fmla="*/ 651240 h 650880"/>
            </a:gdLst>
            <a:ahLst/>
            <a:rect l="textAreaLeft" t="textAreaTop" r="textAreaRight" b="textAreaBottom"/>
            <a:pathLst>
              <a:path w="2917924" h="651271">
                <a:moveTo>
                  <a:pt x="0" y="0"/>
                </a:moveTo>
                <a:lnTo>
                  <a:pt x="2917924" y="0"/>
                </a:lnTo>
                <a:lnTo>
                  <a:pt x="2917924" y="651272"/>
                </a:lnTo>
                <a:lnTo>
                  <a:pt x="0" y="6512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Box 14"/>
          <p:cNvSpPr/>
          <p:nvPr/>
        </p:nvSpPr>
        <p:spPr>
          <a:xfrm>
            <a:off x="729360" y="7235640"/>
            <a:ext cx="168289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25"/>
              </a:lnSpc>
            </a:pP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3.Standardizing Each Value: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Box 15"/>
          <p:cNvSpPr/>
          <p:nvPr/>
        </p:nvSpPr>
        <p:spPr>
          <a:xfrm>
            <a:off x="729360" y="7803360"/>
            <a:ext cx="168289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25"/>
              </a:lnSpc>
            </a:pP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For Omar: 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Freeform 16"/>
          <p:cNvSpPr/>
          <p:nvPr/>
        </p:nvSpPr>
        <p:spPr>
          <a:xfrm>
            <a:off x="729360" y="8456760"/>
            <a:ext cx="4520160" cy="690120"/>
          </a:xfrm>
          <a:custGeom>
            <a:avLst/>
            <a:gdLst>
              <a:gd name="textAreaLeft" fmla="*/ 0 w 4520160"/>
              <a:gd name="textAreaRight" fmla="*/ 4520520 w 4520160"/>
              <a:gd name="textAreaTop" fmla="*/ 0 h 690120"/>
              <a:gd name="textAreaBottom" fmla="*/ 690480 h 690120"/>
            </a:gdLst>
            <a:ahLst/>
            <a:rect l="textAreaLeft" t="textAreaTop" r="textAreaRight" b="textAreaBottom"/>
            <a:pathLst>
              <a:path w="4520356" h="690414">
                <a:moveTo>
                  <a:pt x="0" y="0"/>
                </a:moveTo>
                <a:lnTo>
                  <a:pt x="4520356" y="0"/>
                </a:lnTo>
                <a:lnTo>
                  <a:pt x="4520356" y="690414"/>
                </a:lnTo>
                <a:lnTo>
                  <a:pt x="0" y="6904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Box 17"/>
          <p:cNvSpPr/>
          <p:nvPr/>
        </p:nvSpPr>
        <p:spPr>
          <a:xfrm>
            <a:off x="729360" y="9295920"/>
            <a:ext cx="168289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25"/>
              </a:lnSpc>
            </a:pP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So after applying this to each student , </a:t>
            </a:r>
            <a:r>
              <a:rPr b="1" lang="en-US" sz="1620" spc="-1" strike="noStrike">
                <a:solidFill>
                  <a:srgbClr val="e0d6de"/>
                </a:solidFill>
                <a:latin typeface="Arimo Bold"/>
                <a:ea typeface="Arimo Bold"/>
              </a:rPr>
              <a:t>Z</a:t>
            </a:r>
            <a:r>
              <a:rPr b="0" lang="en-US" sz="1620" spc="-1" strike="noStrike">
                <a:solidFill>
                  <a:srgbClr val="e0d6de"/>
                </a:solidFill>
                <a:latin typeface="arial"/>
                <a:ea typeface="arial"/>
              </a:rPr>
              <a:t>BDD​=[0.635,−0.454,−1.181,1.000]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7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368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69" name="TextBox 5"/>
          <p:cNvSpPr/>
          <p:nvPr/>
        </p:nvSpPr>
        <p:spPr>
          <a:xfrm>
            <a:off x="992160" y="1269360"/>
            <a:ext cx="397872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 </a:t>
            </a: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Standardized Matrix :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0" name="Group 6"/>
          <p:cNvGrpSpPr/>
          <p:nvPr/>
        </p:nvGrpSpPr>
        <p:grpSpPr>
          <a:xfrm>
            <a:off x="987480" y="2312640"/>
            <a:ext cx="16312680" cy="1294560"/>
            <a:chOff x="987480" y="2312640"/>
            <a:chExt cx="16312680" cy="1294560"/>
          </a:xfrm>
        </p:grpSpPr>
        <p:sp>
          <p:nvSpPr>
            <p:cNvPr id="371" name="Freeform 7"/>
            <p:cNvSpPr/>
            <p:nvPr/>
          </p:nvSpPr>
          <p:spPr>
            <a:xfrm>
              <a:off x="987480" y="2312640"/>
              <a:ext cx="16312680" cy="1294560"/>
            </a:xfrm>
            <a:custGeom>
              <a:avLst/>
              <a:gdLst>
                <a:gd name="textAreaLeft" fmla="*/ 0 w 16312680"/>
                <a:gd name="textAreaRight" fmla="*/ 16313040 w 16312680"/>
                <a:gd name="textAreaTop" fmla="*/ 0 h 1294560"/>
                <a:gd name="textAreaBottom" fmla="*/ 1294920 h 1294560"/>
              </a:gdLst>
              <a:ahLst/>
              <a:rect l="textAreaLeft" t="textAreaTop" r="textAreaRight" b="textAreaBottom"/>
              <a:pathLst>
                <a:path w="21750782" h="1726692">
                  <a:moveTo>
                    <a:pt x="0" y="62992"/>
                  </a:moveTo>
                  <a:cubicBezTo>
                    <a:pt x="0" y="28194"/>
                    <a:pt x="28448" y="0"/>
                    <a:pt x="63500" y="0"/>
                  </a:cubicBezTo>
                  <a:lnTo>
                    <a:pt x="21687282" y="0"/>
                  </a:lnTo>
                  <a:lnTo>
                    <a:pt x="21687282" y="6350"/>
                  </a:lnTo>
                  <a:lnTo>
                    <a:pt x="21687282" y="0"/>
                  </a:lnTo>
                  <a:cubicBezTo>
                    <a:pt x="21722335" y="0"/>
                    <a:pt x="21750782" y="28194"/>
                    <a:pt x="21750782" y="62992"/>
                  </a:cubicBezTo>
                  <a:lnTo>
                    <a:pt x="21744432" y="62992"/>
                  </a:lnTo>
                  <a:lnTo>
                    <a:pt x="21750782" y="62992"/>
                  </a:lnTo>
                  <a:lnTo>
                    <a:pt x="21750782" y="1663700"/>
                  </a:lnTo>
                  <a:lnTo>
                    <a:pt x="21744432" y="1663700"/>
                  </a:lnTo>
                  <a:lnTo>
                    <a:pt x="21750782" y="1663700"/>
                  </a:lnTo>
                  <a:cubicBezTo>
                    <a:pt x="21750782" y="1698625"/>
                    <a:pt x="21722335" y="1726692"/>
                    <a:pt x="21687282" y="1726692"/>
                  </a:cubicBezTo>
                  <a:lnTo>
                    <a:pt x="21687282" y="1720342"/>
                  </a:lnTo>
                  <a:lnTo>
                    <a:pt x="21687282" y="1726692"/>
                  </a:lnTo>
                  <a:lnTo>
                    <a:pt x="63500" y="1726692"/>
                  </a:lnTo>
                  <a:lnTo>
                    <a:pt x="63500" y="1720342"/>
                  </a:lnTo>
                  <a:lnTo>
                    <a:pt x="63500" y="1726692"/>
                  </a:lnTo>
                  <a:cubicBezTo>
                    <a:pt x="28448" y="1726692"/>
                    <a:pt x="0" y="1698498"/>
                    <a:pt x="0" y="1663700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1663700"/>
                  </a:lnTo>
                  <a:lnTo>
                    <a:pt x="6350" y="1663700"/>
                  </a:lnTo>
                  <a:lnTo>
                    <a:pt x="12700" y="1663700"/>
                  </a:lnTo>
                  <a:cubicBezTo>
                    <a:pt x="12700" y="1691513"/>
                    <a:pt x="35433" y="1713992"/>
                    <a:pt x="63500" y="1713992"/>
                  </a:cubicBezTo>
                  <a:lnTo>
                    <a:pt x="21687282" y="1713992"/>
                  </a:lnTo>
                  <a:cubicBezTo>
                    <a:pt x="21715349" y="1713992"/>
                    <a:pt x="21738082" y="1691386"/>
                    <a:pt x="21738082" y="1663700"/>
                  </a:cubicBezTo>
                  <a:lnTo>
                    <a:pt x="21738082" y="62992"/>
                  </a:lnTo>
                  <a:cubicBezTo>
                    <a:pt x="21738082" y="35179"/>
                    <a:pt x="21715349" y="12700"/>
                    <a:pt x="21687282" y="12700"/>
                  </a:cubicBezTo>
                  <a:lnTo>
                    <a:pt x="63500" y="12700"/>
                  </a:lnTo>
                  <a:lnTo>
                    <a:pt x="63500" y="6350"/>
                  </a:lnTo>
                  <a:lnTo>
                    <a:pt x="63500" y="12700"/>
                  </a:lnTo>
                  <a:cubicBezTo>
                    <a:pt x="35433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72" name="Group 8"/>
          <p:cNvGrpSpPr/>
          <p:nvPr/>
        </p:nvGrpSpPr>
        <p:grpSpPr>
          <a:xfrm>
            <a:off x="1001880" y="2327040"/>
            <a:ext cx="16284240" cy="1266120"/>
            <a:chOff x="1001880" y="2327040"/>
            <a:chExt cx="16284240" cy="1266120"/>
          </a:xfrm>
        </p:grpSpPr>
        <p:sp>
          <p:nvSpPr>
            <p:cNvPr id="373" name="Freeform 9"/>
            <p:cNvSpPr/>
            <p:nvPr/>
          </p:nvSpPr>
          <p:spPr>
            <a:xfrm>
              <a:off x="1001880" y="2327040"/>
              <a:ext cx="16284240" cy="1266120"/>
            </a:xfrm>
            <a:custGeom>
              <a:avLst/>
              <a:gdLst>
                <a:gd name="textAreaLeft" fmla="*/ 0 w 16284240"/>
                <a:gd name="textAreaRight" fmla="*/ 16284600 w 16284240"/>
                <a:gd name="textAreaTop" fmla="*/ 0 h 1266120"/>
                <a:gd name="textAreaBottom" fmla="*/ 1266480 h 1266120"/>
              </a:gdLst>
              <a:ahLst/>
              <a:rect l="textAreaLeft" t="textAreaTop" r="textAreaRight" b="textAreaBottom"/>
              <a:pathLst>
                <a:path w="21712682" h="1688719">
                  <a:moveTo>
                    <a:pt x="0" y="0"/>
                  </a:moveTo>
                  <a:lnTo>
                    <a:pt x="21712682" y="0"/>
                  </a:lnTo>
                  <a:lnTo>
                    <a:pt x="21712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74" name="TextBox 10"/>
          <p:cNvSpPr/>
          <p:nvPr/>
        </p:nvSpPr>
        <p:spPr>
          <a:xfrm>
            <a:off x="1285560" y="240192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Student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Box 11"/>
          <p:cNvSpPr/>
          <p:nvPr/>
        </p:nvSpPr>
        <p:spPr>
          <a:xfrm>
            <a:off x="3326040" y="2401920"/>
            <a:ext cx="14587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BDD Advanced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Box 12"/>
          <p:cNvSpPr/>
          <p:nvPr/>
        </p:nvSpPr>
        <p:spPr>
          <a:xfrm>
            <a:off x="5361480" y="2401920"/>
            <a:ext cx="14587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Algo Advanced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Box 13"/>
          <p:cNvSpPr/>
          <p:nvPr/>
        </p:nvSpPr>
        <p:spPr>
          <a:xfrm>
            <a:off x="7396920" y="2401920"/>
            <a:ext cx="14587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Test &amp; Validation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Box 14"/>
          <p:cNvSpPr/>
          <p:nvPr/>
        </p:nvSpPr>
        <p:spPr>
          <a:xfrm>
            <a:off x="9432360" y="2401920"/>
            <a:ext cx="14587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Management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Box 15"/>
          <p:cNvSpPr/>
          <p:nvPr/>
        </p:nvSpPr>
        <p:spPr>
          <a:xfrm>
            <a:off x="11467800" y="240192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ML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Box 16"/>
          <p:cNvSpPr/>
          <p:nvPr/>
        </p:nvSpPr>
        <p:spPr>
          <a:xfrm>
            <a:off x="13503600" y="2401920"/>
            <a:ext cx="14587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Outil Math for AI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Box 17"/>
          <p:cNvSpPr/>
          <p:nvPr/>
        </p:nvSpPr>
        <p:spPr>
          <a:xfrm>
            <a:off x="15539040" y="240192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English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2" name="Group 18"/>
          <p:cNvGrpSpPr/>
          <p:nvPr/>
        </p:nvGrpSpPr>
        <p:grpSpPr>
          <a:xfrm>
            <a:off x="987480" y="3917160"/>
            <a:ext cx="16312680" cy="841320"/>
            <a:chOff x="987480" y="3917160"/>
            <a:chExt cx="16312680" cy="841320"/>
          </a:xfrm>
        </p:grpSpPr>
        <p:sp>
          <p:nvSpPr>
            <p:cNvPr id="383" name="Freeform 19"/>
            <p:cNvSpPr/>
            <p:nvPr/>
          </p:nvSpPr>
          <p:spPr>
            <a:xfrm>
              <a:off x="987480" y="3917160"/>
              <a:ext cx="16312680" cy="841320"/>
            </a:xfrm>
            <a:custGeom>
              <a:avLst/>
              <a:gdLst>
                <a:gd name="textAreaLeft" fmla="*/ 0 w 16312680"/>
                <a:gd name="textAreaRight" fmla="*/ 16313040 w 16312680"/>
                <a:gd name="textAreaTop" fmla="*/ 0 h 841320"/>
                <a:gd name="textAreaBottom" fmla="*/ 841680 h 841320"/>
              </a:gdLst>
              <a:ahLst/>
              <a:rect l="textAreaLeft" t="textAreaTop" r="textAreaRight" b="textAreaBottom"/>
              <a:pathLst>
                <a:path w="21750655" h="1122045">
                  <a:moveTo>
                    <a:pt x="0" y="63119"/>
                  </a:moveTo>
                  <a:cubicBezTo>
                    <a:pt x="0" y="28194"/>
                    <a:pt x="28575" y="0"/>
                    <a:pt x="63627" y="0"/>
                  </a:cubicBezTo>
                  <a:lnTo>
                    <a:pt x="21687028" y="0"/>
                  </a:lnTo>
                  <a:lnTo>
                    <a:pt x="21687028" y="6350"/>
                  </a:lnTo>
                  <a:lnTo>
                    <a:pt x="21687028" y="0"/>
                  </a:lnTo>
                  <a:cubicBezTo>
                    <a:pt x="21722080" y="0"/>
                    <a:pt x="21750655" y="28194"/>
                    <a:pt x="21750655" y="63119"/>
                  </a:cubicBezTo>
                  <a:lnTo>
                    <a:pt x="21744305" y="63119"/>
                  </a:lnTo>
                  <a:lnTo>
                    <a:pt x="21750655" y="63119"/>
                  </a:lnTo>
                  <a:lnTo>
                    <a:pt x="21750655" y="1058926"/>
                  </a:lnTo>
                  <a:lnTo>
                    <a:pt x="21744305" y="1058926"/>
                  </a:lnTo>
                  <a:lnTo>
                    <a:pt x="21750655" y="1058926"/>
                  </a:lnTo>
                  <a:cubicBezTo>
                    <a:pt x="21750655" y="1093851"/>
                    <a:pt x="21722080" y="1122045"/>
                    <a:pt x="21687028" y="1122045"/>
                  </a:cubicBezTo>
                  <a:lnTo>
                    <a:pt x="21687028" y="1115695"/>
                  </a:lnTo>
                  <a:lnTo>
                    <a:pt x="21687028" y="1122045"/>
                  </a:lnTo>
                  <a:lnTo>
                    <a:pt x="63627" y="1122045"/>
                  </a:lnTo>
                  <a:lnTo>
                    <a:pt x="63627" y="1115695"/>
                  </a:lnTo>
                  <a:lnTo>
                    <a:pt x="63627" y="1122045"/>
                  </a:lnTo>
                  <a:cubicBezTo>
                    <a:pt x="28575" y="1121918"/>
                    <a:pt x="0" y="1093851"/>
                    <a:pt x="0" y="1058926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1058926"/>
                  </a:lnTo>
                  <a:lnTo>
                    <a:pt x="6350" y="1058926"/>
                  </a:lnTo>
                  <a:lnTo>
                    <a:pt x="12700" y="1058926"/>
                  </a:lnTo>
                  <a:cubicBezTo>
                    <a:pt x="12700" y="1086612"/>
                    <a:pt x="35433" y="1109345"/>
                    <a:pt x="63627" y="1109345"/>
                  </a:cubicBezTo>
                  <a:lnTo>
                    <a:pt x="21687028" y="1109345"/>
                  </a:lnTo>
                  <a:cubicBezTo>
                    <a:pt x="21715222" y="1109345"/>
                    <a:pt x="21737955" y="1086739"/>
                    <a:pt x="21737955" y="1058926"/>
                  </a:cubicBezTo>
                  <a:lnTo>
                    <a:pt x="21737955" y="63119"/>
                  </a:lnTo>
                  <a:cubicBezTo>
                    <a:pt x="21737955" y="35433"/>
                    <a:pt x="21715222" y="12700"/>
                    <a:pt x="21687028" y="12700"/>
                  </a:cubicBezTo>
                  <a:lnTo>
                    <a:pt x="63627" y="12700"/>
                  </a:lnTo>
                  <a:lnTo>
                    <a:pt x="63627" y="6350"/>
                  </a:lnTo>
                  <a:lnTo>
                    <a:pt x="63627" y="12700"/>
                  </a:lnTo>
                  <a:cubicBezTo>
                    <a:pt x="35433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84" name="Group 20"/>
          <p:cNvGrpSpPr/>
          <p:nvPr/>
        </p:nvGrpSpPr>
        <p:grpSpPr>
          <a:xfrm>
            <a:off x="1001880" y="3931560"/>
            <a:ext cx="16284240" cy="812520"/>
            <a:chOff x="1001880" y="3931560"/>
            <a:chExt cx="16284240" cy="812520"/>
          </a:xfrm>
        </p:grpSpPr>
        <p:sp>
          <p:nvSpPr>
            <p:cNvPr id="385" name="Freeform 21"/>
            <p:cNvSpPr/>
            <p:nvPr/>
          </p:nvSpPr>
          <p:spPr>
            <a:xfrm>
              <a:off x="1001880" y="3931560"/>
              <a:ext cx="16284240" cy="812520"/>
            </a:xfrm>
            <a:custGeom>
              <a:avLst/>
              <a:gdLst>
                <a:gd name="textAreaLeft" fmla="*/ 0 w 16284240"/>
                <a:gd name="textAreaRight" fmla="*/ 16284600 w 16284240"/>
                <a:gd name="textAreaTop" fmla="*/ 0 h 812520"/>
                <a:gd name="textAreaBottom" fmla="*/ 812880 h 812520"/>
              </a:gdLst>
              <a:ahLst/>
              <a:rect l="textAreaLeft" t="textAreaTop" r="textAreaRight" b="textAreaBottom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86" name="TextBox 22"/>
          <p:cNvSpPr/>
          <p:nvPr/>
        </p:nvSpPr>
        <p:spPr>
          <a:xfrm>
            <a:off x="1285560" y="400644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Omar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Box 23"/>
          <p:cNvSpPr/>
          <p:nvPr/>
        </p:nvSpPr>
        <p:spPr>
          <a:xfrm>
            <a:off x="3326040" y="400644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0.635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Box 24"/>
          <p:cNvSpPr/>
          <p:nvPr/>
        </p:nvSpPr>
        <p:spPr>
          <a:xfrm>
            <a:off x="5361480" y="400644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1.074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Box 25"/>
          <p:cNvSpPr/>
          <p:nvPr/>
        </p:nvSpPr>
        <p:spPr>
          <a:xfrm>
            <a:off x="7396920" y="400644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-1.459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Box 26"/>
          <p:cNvSpPr/>
          <p:nvPr/>
        </p:nvSpPr>
        <p:spPr>
          <a:xfrm>
            <a:off x="9432360" y="400644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-0.220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Box 27"/>
          <p:cNvSpPr/>
          <p:nvPr/>
        </p:nvSpPr>
        <p:spPr>
          <a:xfrm>
            <a:off x="11467800" y="400644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1.786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Box 28"/>
          <p:cNvSpPr/>
          <p:nvPr/>
        </p:nvSpPr>
        <p:spPr>
          <a:xfrm>
            <a:off x="13503600" y="400644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-0.582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Box 29"/>
          <p:cNvSpPr/>
          <p:nvPr/>
        </p:nvSpPr>
        <p:spPr>
          <a:xfrm>
            <a:off x="15539040" y="400644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0.765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4" name="Group 30"/>
          <p:cNvGrpSpPr/>
          <p:nvPr/>
        </p:nvGrpSpPr>
        <p:grpSpPr>
          <a:xfrm>
            <a:off x="987480" y="5068080"/>
            <a:ext cx="16312680" cy="841320"/>
            <a:chOff x="987480" y="5068080"/>
            <a:chExt cx="16312680" cy="841320"/>
          </a:xfrm>
        </p:grpSpPr>
        <p:sp>
          <p:nvSpPr>
            <p:cNvPr id="395" name="Freeform 31"/>
            <p:cNvSpPr/>
            <p:nvPr/>
          </p:nvSpPr>
          <p:spPr>
            <a:xfrm>
              <a:off x="987480" y="5068080"/>
              <a:ext cx="16312680" cy="841320"/>
            </a:xfrm>
            <a:custGeom>
              <a:avLst/>
              <a:gdLst>
                <a:gd name="textAreaLeft" fmla="*/ 0 w 16312680"/>
                <a:gd name="textAreaRight" fmla="*/ 16313040 w 16312680"/>
                <a:gd name="textAreaTop" fmla="*/ 0 h 841320"/>
                <a:gd name="textAreaBottom" fmla="*/ 841680 h 841320"/>
              </a:gdLst>
              <a:ahLst/>
              <a:rect l="textAreaLeft" t="textAreaTop" r="textAreaRight" b="textAreaBottom"/>
              <a:pathLst>
                <a:path w="21750655" h="1122045">
                  <a:moveTo>
                    <a:pt x="0" y="63119"/>
                  </a:moveTo>
                  <a:cubicBezTo>
                    <a:pt x="0" y="28194"/>
                    <a:pt x="28575" y="0"/>
                    <a:pt x="63627" y="0"/>
                  </a:cubicBezTo>
                  <a:lnTo>
                    <a:pt x="21687028" y="0"/>
                  </a:lnTo>
                  <a:lnTo>
                    <a:pt x="21687028" y="6350"/>
                  </a:lnTo>
                  <a:lnTo>
                    <a:pt x="21687028" y="0"/>
                  </a:lnTo>
                  <a:cubicBezTo>
                    <a:pt x="21722080" y="0"/>
                    <a:pt x="21750655" y="28194"/>
                    <a:pt x="21750655" y="63119"/>
                  </a:cubicBezTo>
                  <a:lnTo>
                    <a:pt x="21744305" y="63119"/>
                  </a:lnTo>
                  <a:lnTo>
                    <a:pt x="21750655" y="63119"/>
                  </a:lnTo>
                  <a:lnTo>
                    <a:pt x="21750655" y="1058926"/>
                  </a:lnTo>
                  <a:lnTo>
                    <a:pt x="21744305" y="1058926"/>
                  </a:lnTo>
                  <a:lnTo>
                    <a:pt x="21750655" y="1058926"/>
                  </a:lnTo>
                  <a:cubicBezTo>
                    <a:pt x="21750655" y="1093851"/>
                    <a:pt x="21722080" y="1122045"/>
                    <a:pt x="21687028" y="1122045"/>
                  </a:cubicBezTo>
                  <a:lnTo>
                    <a:pt x="21687028" y="1115695"/>
                  </a:lnTo>
                  <a:lnTo>
                    <a:pt x="21687028" y="1122045"/>
                  </a:lnTo>
                  <a:lnTo>
                    <a:pt x="63627" y="1122045"/>
                  </a:lnTo>
                  <a:lnTo>
                    <a:pt x="63627" y="1115695"/>
                  </a:lnTo>
                  <a:lnTo>
                    <a:pt x="63627" y="1122045"/>
                  </a:lnTo>
                  <a:cubicBezTo>
                    <a:pt x="28575" y="1121918"/>
                    <a:pt x="0" y="1093851"/>
                    <a:pt x="0" y="1058926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1058926"/>
                  </a:lnTo>
                  <a:lnTo>
                    <a:pt x="6350" y="1058926"/>
                  </a:lnTo>
                  <a:lnTo>
                    <a:pt x="12700" y="1058926"/>
                  </a:lnTo>
                  <a:cubicBezTo>
                    <a:pt x="12700" y="1086612"/>
                    <a:pt x="35433" y="1109345"/>
                    <a:pt x="63627" y="1109345"/>
                  </a:cubicBezTo>
                  <a:lnTo>
                    <a:pt x="21687028" y="1109345"/>
                  </a:lnTo>
                  <a:cubicBezTo>
                    <a:pt x="21715222" y="1109345"/>
                    <a:pt x="21737955" y="1086739"/>
                    <a:pt x="21737955" y="1058926"/>
                  </a:cubicBezTo>
                  <a:lnTo>
                    <a:pt x="21737955" y="63119"/>
                  </a:lnTo>
                  <a:cubicBezTo>
                    <a:pt x="21737955" y="35433"/>
                    <a:pt x="21715222" y="12700"/>
                    <a:pt x="21687028" y="12700"/>
                  </a:cubicBezTo>
                  <a:lnTo>
                    <a:pt x="63627" y="12700"/>
                  </a:lnTo>
                  <a:lnTo>
                    <a:pt x="63627" y="6350"/>
                  </a:lnTo>
                  <a:lnTo>
                    <a:pt x="63627" y="12700"/>
                  </a:lnTo>
                  <a:cubicBezTo>
                    <a:pt x="35433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96" name="Group 32"/>
          <p:cNvGrpSpPr/>
          <p:nvPr/>
        </p:nvGrpSpPr>
        <p:grpSpPr>
          <a:xfrm>
            <a:off x="1001880" y="5082480"/>
            <a:ext cx="16284240" cy="812520"/>
            <a:chOff x="1001880" y="5082480"/>
            <a:chExt cx="16284240" cy="812520"/>
          </a:xfrm>
        </p:grpSpPr>
        <p:sp>
          <p:nvSpPr>
            <p:cNvPr id="397" name="Freeform 33"/>
            <p:cNvSpPr/>
            <p:nvPr/>
          </p:nvSpPr>
          <p:spPr>
            <a:xfrm>
              <a:off x="1001880" y="5082480"/>
              <a:ext cx="16284240" cy="812520"/>
            </a:xfrm>
            <a:custGeom>
              <a:avLst/>
              <a:gdLst>
                <a:gd name="textAreaLeft" fmla="*/ 0 w 16284240"/>
                <a:gd name="textAreaRight" fmla="*/ 16284600 w 16284240"/>
                <a:gd name="textAreaTop" fmla="*/ 0 h 812520"/>
                <a:gd name="textAreaBottom" fmla="*/ 812880 h 812520"/>
              </a:gdLst>
              <a:ahLst/>
              <a:rect l="textAreaLeft" t="textAreaTop" r="textAreaRight" b="textAreaBottom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98" name="TextBox 34"/>
          <p:cNvSpPr/>
          <p:nvPr/>
        </p:nvSpPr>
        <p:spPr>
          <a:xfrm>
            <a:off x="1285560" y="515736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Mohamed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Box 35"/>
          <p:cNvSpPr/>
          <p:nvPr/>
        </p:nvSpPr>
        <p:spPr>
          <a:xfrm>
            <a:off x="3326040" y="515736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-0.454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Box 36"/>
          <p:cNvSpPr/>
          <p:nvPr/>
        </p:nvSpPr>
        <p:spPr>
          <a:xfrm>
            <a:off x="5361480" y="515736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0.000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TextBox 37"/>
          <p:cNvSpPr/>
          <p:nvPr/>
        </p:nvSpPr>
        <p:spPr>
          <a:xfrm>
            <a:off x="7396920" y="515736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0.364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TextBox 38"/>
          <p:cNvSpPr/>
          <p:nvPr/>
        </p:nvSpPr>
        <p:spPr>
          <a:xfrm>
            <a:off x="9432360" y="515736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-1.000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TextBox 39"/>
          <p:cNvSpPr/>
          <p:nvPr/>
        </p:nvSpPr>
        <p:spPr>
          <a:xfrm>
            <a:off x="11467800" y="515736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-0.446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Box 40"/>
          <p:cNvSpPr/>
          <p:nvPr/>
        </p:nvSpPr>
        <p:spPr>
          <a:xfrm>
            <a:off x="13503600" y="515736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1.174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Box 41"/>
          <p:cNvSpPr/>
          <p:nvPr/>
        </p:nvSpPr>
        <p:spPr>
          <a:xfrm>
            <a:off x="15539040" y="515736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-1.392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6" name="Group 42"/>
          <p:cNvGrpSpPr/>
          <p:nvPr/>
        </p:nvGrpSpPr>
        <p:grpSpPr>
          <a:xfrm>
            <a:off x="987480" y="6219000"/>
            <a:ext cx="16312680" cy="841320"/>
            <a:chOff x="987480" y="6219000"/>
            <a:chExt cx="16312680" cy="841320"/>
          </a:xfrm>
        </p:grpSpPr>
        <p:sp>
          <p:nvSpPr>
            <p:cNvPr id="407" name="Freeform 43"/>
            <p:cNvSpPr/>
            <p:nvPr/>
          </p:nvSpPr>
          <p:spPr>
            <a:xfrm>
              <a:off x="987480" y="6219000"/>
              <a:ext cx="16312680" cy="841320"/>
            </a:xfrm>
            <a:custGeom>
              <a:avLst/>
              <a:gdLst>
                <a:gd name="textAreaLeft" fmla="*/ 0 w 16312680"/>
                <a:gd name="textAreaRight" fmla="*/ 16313040 w 16312680"/>
                <a:gd name="textAreaTop" fmla="*/ 0 h 841320"/>
                <a:gd name="textAreaBottom" fmla="*/ 841680 h 841320"/>
              </a:gdLst>
              <a:ahLst/>
              <a:rect l="textAreaLeft" t="textAreaTop" r="textAreaRight" b="textAreaBottom"/>
              <a:pathLst>
                <a:path w="21750655" h="1122045">
                  <a:moveTo>
                    <a:pt x="0" y="63119"/>
                  </a:moveTo>
                  <a:cubicBezTo>
                    <a:pt x="0" y="28194"/>
                    <a:pt x="28575" y="0"/>
                    <a:pt x="63627" y="0"/>
                  </a:cubicBezTo>
                  <a:lnTo>
                    <a:pt x="21687028" y="0"/>
                  </a:lnTo>
                  <a:lnTo>
                    <a:pt x="21687028" y="6350"/>
                  </a:lnTo>
                  <a:lnTo>
                    <a:pt x="21687028" y="0"/>
                  </a:lnTo>
                  <a:cubicBezTo>
                    <a:pt x="21722080" y="0"/>
                    <a:pt x="21750655" y="28194"/>
                    <a:pt x="21750655" y="63119"/>
                  </a:cubicBezTo>
                  <a:lnTo>
                    <a:pt x="21744305" y="63119"/>
                  </a:lnTo>
                  <a:lnTo>
                    <a:pt x="21750655" y="63119"/>
                  </a:lnTo>
                  <a:lnTo>
                    <a:pt x="21750655" y="1058926"/>
                  </a:lnTo>
                  <a:lnTo>
                    <a:pt x="21744305" y="1058926"/>
                  </a:lnTo>
                  <a:lnTo>
                    <a:pt x="21750655" y="1058926"/>
                  </a:lnTo>
                  <a:cubicBezTo>
                    <a:pt x="21750655" y="1093851"/>
                    <a:pt x="21722080" y="1122045"/>
                    <a:pt x="21687028" y="1122045"/>
                  </a:cubicBezTo>
                  <a:lnTo>
                    <a:pt x="21687028" y="1115695"/>
                  </a:lnTo>
                  <a:lnTo>
                    <a:pt x="21687028" y="1122045"/>
                  </a:lnTo>
                  <a:lnTo>
                    <a:pt x="63627" y="1122045"/>
                  </a:lnTo>
                  <a:lnTo>
                    <a:pt x="63627" y="1115695"/>
                  </a:lnTo>
                  <a:lnTo>
                    <a:pt x="63627" y="1122045"/>
                  </a:lnTo>
                  <a:cubicBezTo>
                    <a:pt x="28575" y="1121918"/>
                    <a:pt x="0" y="1093851"/>
                    <a:pt x="0" y="1058926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1058926"/>
                  </a:lnTo>
                  <a:lnTo>
                    <a:pt x="6350" y="1058926"/>
                  </a:lnTo>
                  <a:lnTo>
                    <a:pt x="12700" y="1058926"/>
                  </a:lnTo>
                  <a:cubicBezTo>
                    <a:pt x="12700" y="1086612"/>
                    <a:pt x="35433" y="1109345"/>
                    <a:pt x="63627" y="1109345"/>
                  </a:cubicBezTo>
                  <a:lnTo>
                    <a:pt x="21687028" y="1109345"/>
                  </a:lnTo>
                  <a:cubicBezTo>
                    <a:pt x="21715222" y="1109345"/>
                    <a:pt x="21737955" y="1086739"/>
                    <a:pt x="21737955" y="1058926"/>
                  </a:cubicBezTo>
                  <a:lnTo>
                    <a:pt x="21737955" y="63119"/>
                  </a:lnTo>
                  <a:cubicBezTo>
                    <a:pt x="21737955" y="35433"/>
                    <a:pt x="21715222" y="12700"/>
                    <a:pt x="21687028" y="12700"/>
                  </a:cubicBezTo>
                  <a:lnTo>
                    <a:pt x="63627" y="12700"/>
                  </a:lnTo>
                  <a:lnTo>
                    <a:pt x="63627" y="6350"/>
                  </a:lnTo>
                  <a:lnTo>
                    <a:pt x="63627" y="12700"/>
                  </a:lnTo>
                  <a:cubicBezTo>
                    <a:pt x="35433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08" name="Group 44"/>
          <p:cNvGrpSpPr/>
          <p:nvPr/>
        </p:nvGrpSpPr>
        <p:grpSpPr>
          <a:xfrm>
            <a:off x="1001880" y="6233400"/>
            <a:ext cx="16284240" cy="812520"/>
            <a:chOff x="1001880" y="6233400"/>
            <a:chExt cx="16284240" cy="812520"/>
          </a:xfrm>
        </p:grpSpPr>
        <p:sp>
          <p:nvSpPr>
            <p:cNvPr id="409" name="Freeform 45"/>
            <p:cNvSpPr/>
            <p:nvPr/>
          </p:nvSpPr>
          <p:spPr>
            <a:xfrm>
              <a:off x="1001880" y="6233400"/>
              <a:ext cx="16284240" cy="812520"/>
            </a:xfrm>
            <a:custGeom>
              <a:avLst/>
              <a:gdLst>
                <a:gd name="textAreaLeft" fmla="*/ 0 w 16284240"/>
                <a:gd name="textAreaRight" fmla="*/ 16284600 w 16284240"/>
                <a:gd name="textAreaTop" fmla="*/ 0 h 812520"/>
                <a:gd name="textAreaBottom" fmla="*/ 812880 h 812520"/>
              </a:gdLst>
              <a:ahLst/>
              <a:rect l="textAreaLeft" t="textAreaTop" r="textAreaRight" b="textAreaBottom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10" name="TextBox 46"/>
          <p:cNvSpPr/>
          <p:nvPr/>
        </p:nvSpPr>
        <p:spPr>
          <a:xfrm>
            <a:off x="1285560" y="630828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Osama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Box 47"/>
          <p:cNvSpPr/>
          <p:nvPr/>
        </p:nvSpPr>
        <p:spPr>
          <a:xfrm>
            <a:off x="3326040" y="630828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-1.181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Box 48"/>
          <p:cNvSpPr/>
          <p:nvPr/>
        </p:nvSpPr>
        <p:spPr>
          <a:xfrm>
            <a:off x="5361480" y="630828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-0.362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Box 49"/>
          <p:cNvSpPr/>
          <p:nvPr/>
        </p:nvSpPr>
        <p:spPr>
          <a:xfrm>
            <a:off x="7396920" y="630828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1.459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Box 50"/>
          <p:cNvSpPr/>
          <p:nvPr/>
        </p:nvSpPr>
        <p:spPr>
          <a:xfrm>
            <a:off x="9432360" y="630828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-0.220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Box 51"/>
          <p:cNvSpPr/>
          <p:nvPr/>
        </p:nvSpPr>
        <p:spPr>
          <a:xfrm>
            <a:off x="11467800" y="630828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0.446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Box 52"/>
          <p:cNvSpPr/>
          <p:nvPr/>
        </p:nvSpPr>
        <p:spPr>
          <a:xfrm>
            <a:off x="13503600" y="630828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0.446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Box 53"/>
          <p:cNvSpPr/>
          <p:nvPr/>
        </p:nvSpPr>
        <p:spPr>
          <a:xfrm>
            <a:off x="15539040" y="630828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-0.530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8" name="Group 54"/>
          <p:cNvGrpSpPr/>
          <p:nvPr/>
        </p:nvGrpSpPr>
        <p:grpSpPr>
          <a:xfrm>
            <a:off x="987480" y="7369920"/>
            <a:ext cx="16312680" cy="841320"/>
            <a:chOff x="987480" y="7369920"/>
            <a:chExt cx="16312680" cy="841320"/>
          </a:xfrm>
        </p:grpSpPr>
        <p:sp>
          <p:nvSpPr>
            <p:cNvPr id="419" name="Freeform 55"/>
            <p:cNvSpPr/>
            <p:nvPr/>
          </p:nvSpPr>
          <p:spPr>
            <a:xfrm>
              <a:off x="987480" y="7369920"/>
              <a:ext cx="16312680" cy="841320"/>
            </a:xfrm>
            <a:custGeom>
              <a:avLst/>
              <a:gdLst>
                <a:gd name="textAreaLeft" fmla="*/ 0 w 16312680"/>
                <a:gd name="textAreaRight" fmla="*/ 16313040 w 16312680"/>
                <a:gd name="textAreaTop" fmla="*/ 0 h 841320"/>
                <a:gd name="textAreaBottom" fmla="*/ 841680 h 841320"/>
              </a:gdLst>
              <a:ahLst/>
              <a:rect l="textAreaLeft" t="textAreaTop" r="textAreaRight" b="textAreaBottom"/>
              <a:pathLst>
                <a:path w="21750655" h="1122045">
                  <a:moveTo>
                    <a:pt x="0" y="63119"/>
                  </a:moveTo>
                  <a:cubicBezTo>
                    <a:pt x="0" y="28194"/>
                    <a:pt x="28575" y="0"/>
                    <a:pt x="63627" y="0"/>
                  </a:cubicBezTo>
                  <a:lnTo>
                    <a:pt x="21687028" y="0"/>
                  </a:lnTo>
                  <a:lnTo>
                    <a:pt x="21687028" y="6350"/>
                  </a:lnTo>
                  <a:lnTo>
                    <a:pt x="21687028" y="0"/>
                  </a:lnTo>
                  <a:cubicBezTo>
                    <a:pt x="21722080" y="0"/>
                    <a:pt x="21750655" y="28194"/>
                    <a:pt x="21750655" y="63119"/>
                  </a:cubicBezTo>
                  <a:lnTo>
                    <a:pt x="21744305" y="63119"/>
                  </a:lnTo>
                  <a:lnTo>
                    <a:pt x="21750655" y="63119"/>
                  </a:lnTo>
                  <a:lnTo>
                    <a:pt x="21750655" y="1058926"/>
                  </a:lnTo>
                  <a:lnTo>
                    <a:pt x="21744305" y="1058926"/>
                  </a:lnTo>
                  <a:lnTo>
                    <a:pt x="21750655" y="1058926"/>
                  </a:lnTo>
                  <a:cubicBezTo>
                    <a:pt x="21750655" y="1093851"/>
                    <a:pt x="21722080" y="1122045"/>
                    <a:pt x="21687028" y="1122045"/>
                  </a:cubicBezTo>
                  <a:lnTo>
                    <a:pt x="21687028" y="1115695"/>
                  </a:lnTo>
                  <a:lnTo>
                    <a:pt x="21687028" y="1122045"/>
                  </a:lnTo>
                  <a:lnTo>
                    <a:pt x="63627" y="1122045"/>
                  </a:lnTo>
                  <a:lnTo>
                    <a:pt x="63627" y="1115695"/>
                  </a:lnTo>
                  <a:lnTo>
                    <a:pt x="63627" y="1122045"/>
                  </a:lnTo>
                  <a:cubicBezTo>
                    <a:pt x="28575" y="1121918"/>
                    <a:pt x="0" y="1093851"/>
                    <a:pt x="0" y="1058926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1058926"/>
                  </a:lnTo>
                  <a:lnTo>
                    <a:pt x="6350" y="1058926"/>
                  </a:lnTo>
                  <a:lnTo>
                    <a:pt x="12700" y="1058926"/>
                  </a:lnTo>
                  <a:cubicBezTo>
                    <a:pt x="12700" y="1086612"/>
                    <a:pt x="35433" y="1109345"/>
                    <a:pt x="63627" y="1109345"/>
                  </a:cubicBezTo>
                  <a:lnTo>
                    <a:pt x="21687028" y="1109345"/>
                  </a:lnTo>
                  <a:cubicBezTo>
                    <a:pt x="21715222" y="1109345"/>
                    <a:pt x="21737955" y="1086739"/>
                    <a:pt x="21737955" y="1058926"/>
                  </a:cubicBezTo>
                  <a:lnTo>
                    <a:pt x="21737955" y="63119"/>
                  </a:lnTo>
                  <a:cubicBezTo>
                    <a:pt x="21737955" y="35433"/>
                    <a:pt x="21715222" y="12700"/>
                    <a:pt x="21687028" y="12700"/>
                  </a:cubicBezTo>
                  <a:lnTo>
                    <a:pt x="63627" y="12700"/>
                  </a:lnTo>
                  <a:lnTo>
                    <a:pt x="63627" y="6350"/>
                  </a:lnTo>
                  <a:lnTo>
                    <a:pt x="63627" y="12700"/>
                  </a:lnTo>
                  <a:cubicBezTo>
                    <a:pt x="35433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0" name="Group 56"/>
          <p:cNvGrpSpPr/>
          <p:nvPr/>
        </p:nvGrpSpPr>
        <p:grpSpPr>
          <a:xfrm>
            <a:off x="1001880" y="7384320"/>
            <a:ext cx="16284240" cy="812520"/>
            <a:chOff x="1001880" y="7384320"/>
            <a:chExt cx="16284240" cy="812520"/>
          </a:xfrm>
        </p:grpSpPr>
        <p:sp>
          <p:nvSpPr>
            <p:cNvPr id="421" name="Freeform 57"/>
            <p:cNvSpPr/>
            <p:nvPr/>
          </p:nvSpPr>
          <p:spPr>
            <a:xfrm>
              <a:off x="1001880" y="7384320"/>
              <a:ext cx="16284240" cy="812520"/>
            </a:xfrm>
            <a:custGeom>
              <a:avLst/>
              <a:gdLst>
                <a:gd name="textAreaLeft" fmla="*/ 0 w 16284240"/>
                <a:gd name="textAreaRight" fmla="*/ 16284600 w 16284240"/>
                <a:gd name="textAreaTop" fmla="*/ 0 h 812520"/>
                <a:gd name="textAreaBottom" fmla="*/ 812880 h 812520"/>
              </a:gdLst>
              <a:ahLst/>
              <a:rect l="textAreaLeft" t="textAreaTop" r="textAreaRight" b="textAreaBottom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22" name="TextBox 58"/>
          <p:cNvSpPr/>
          <p:nvPr/>
        </p:nvSpPr>
        <p:spPr>
          <a:xfrm>
            <a:off x="1285560" y="745920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Aymen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TextBox 59"/>
          <p:cNvSpPr/>
          <p:nvPr/>
        </p:nvSpPr>
        <p:spPr>
          <a:xfrm>
            <a:off x="3326040" y="745920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1.000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Box 60"/>
          <p:cNvSpPr/>
          <p:nvPr/>
        </p:nvSpPr>
        <p:spPr>
          <a:xfrm>
            <a:off x="5361480" y="745920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1.361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TextBox 61"/>
          <p:cNvSpPr/>
          <p:nvPr/>
        </p:nvSpPr>
        <p:spPr>
          <a:xfrm>
            <a:off x="7396920" y="745920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-0.364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Box 62"/>
          <p:cNvSpPr/>
          <p:nvPr/>
        </p:nvSpPr>
        <p:spPr>
          <a:xfrm>
            <a:off x="9432360" y="745920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1.440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Box 63"/>
          <p:cNvSpPr/>
          <p:nvPr/>
        </p:nvSpPr>
        <p:spPr>
          <a:xfrm>
            <a:off x="11467800" y="745920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-0.786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Box 64"/>
          <p:cNvSpPr/>
          <p:nvPr/>
        </p:nvSpPr>
        <p:spPr>
          <a:xfrm>
            <a:off x="13503600" y="7459200"/>
            <a:ext cx="14587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-1.038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TextBox 65"/>
          <p:cNvSpPr/>
          <p:nvPr/>
        </p:nvSpPr>
        <p:spPr>
          <a:xfrm>
            <a:off x="15539040" y="7459200"/>
            <a:ext cx="14634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1.157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TextBox 66"/>
          <p:cNvSpPr/>
          <p:nvPr/>
        </p:nvSpPr>
        <p:spPr>
          <a:xfrm>
            <a:off x="992160" y="842076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This is the fully standardized dataset. Each column now has a mean of 0 and a standard deviation of 1.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32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433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34" name="TextBox 5"/>
          <p:cNvSpPr/>
          <p:nvPr/>
        </p:nvSpPr>
        <p:spPr>
          <a:xfrm>
            <a:off x="590400" y="436680"/>
            <a:ext cx="253044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38"/>
              </a:lnSpc>
            </a:pPr>
            <a:r>
              <a:rPr b="1" lang="en-US" sz="1940" spc="-1" strike="noStrike">
                <a:solidFill>
                  <a:srgbClr val="97b8ff"/>
                </a:solidFill>
                <a:latin typeface="Arimo Bold"/>
                <a:ea typeface="Arimo Bold"/>
              </a:rPr>
              <a:t>Step 2: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Box 6"/>
          <p:cNvSpPr/>
          <p:nvPr/>
        </p:nvSpPr>
        <p:spPr>
          <a:xfrm>
            <a:off x="590400" y="1042560"/>
            <a:ext cx="171068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126"/>
              </a:lnSpc>
            </a:pP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Feature j=1 is the first column (BDD Advanced). From the standardized dataset:</a:t>
            </a:r>
            <a:endParaRPr b="0" lang="en-US" sz="1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Box 7"/>
          <p:cNvSpPr/>
          <p:nvPr/>
        </p:nvSpPr>
        <p:spPr>
          <a:xfrm>
            <a:off x="590400" y="1502280"/>
            <a:ext cx="171068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126"/>
              </a:lnSpc>
            </a:pP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Z:,1=[0.635,−0.454,−1.181,1.000]</a:t>
            </a:r>
            <a:endParaRPr b="0" lang="en-US" sz="1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Freeform 8"/>
          <p:cNvSpPr/>
          <p:nvPr/>
        </p:nvSpPr>
        <p:spPr>
          <a:xfrm>
            <a:off x="7773120" y="2038320"/>
            <a:ext cx="2741040" cy="695520"/>
          </a:xfrm>
          <a:custGeom>
            <a:avLst/>
            <a:gdLst>
              <a:gd name="textAreaLeft" fmla="*/ 0 w 2741040"/>
              <a:gd name="textAreaRight" fmla="*/ 2741400 w 2741040"/>
              <a:gd name="textAreaTop" fmla="*/ 0 h 695520"/>
              <a:gd name="textAreaBottom" fmla="*/ 695880 h 695520"/>
            </a:gdLst>
            <a:ahLst/>
            <a:rect l="textAreaLeft" t="textAreaTop" r="textAreaRight" b="textAreaBottom"/>
            <a:pathLst>
              <a:path w="2741562" h="695920">
                <a:moveTo>
                  <a:pt x="0" y="0"/>
                </a:moveTo>
                <a:lnTo>
                  <a:pt x="2741562" y="0"/>
                </a:lnTo>
                <a:lnTo>
                  <a:pt x="2741562" y="695920"/>
                </a:lnTo>
                <a:lnTo>
                  <a:pt x="0" y="6959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Freeform 9"/>
          <p:cNvSpPr/>
          <p:nvPr/>
        </p:nvSpPr>
        <p:spPr>
          <a:xfrm>
            <a:off x="7224840" y="2923920"/>
            <a:ext cx="3837600" cy="663840"/>
          </a:xfrm>
          <a:custGeom>
            <a:avLst/>
            <a:gdLst>
              <a:gd name="textAreaLeft" fmla="*/ 0 w 3837600"/>
              <a:gd name="textAreaRight" fmla="*/ 3837960 w 3837600"/>
              <a:gd name="textAreaTop" fmla="*/ 0 h 663840"/>
              <a:gd name="textAreaBottom" fmla="*/ 664200 h 663840"/>
            </a:gdLst>
            <a:ahLst/>
            <a:rect l="textAreaLeft" t="textAreaTop" r="textAreaRight" b="textAreaBottom"/>
            <a:pathLst>
              <a:path w="3838129" h="664220">
                <a:moveTo>
                  <a:pt x="0" y="0"/>
                </a:moveTo>
                <a:lnTo>
                  <a:pt x="3838129" y="0"/>
                </a:lnTo>
                <a:lnTo>
                  <a:pt x="3838129" y="664220"/>
                </a:lnTo>
                <a:lnTo>
                  <a:pt x="0" y="6642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Freeform 10"/>
          <p:cNvSpPr/>
          <p:nvPr/>
        </p:nvSpPr>
        <p:spPr>
          <a:xfrm>
            <a:off x="6755760" y="3777840"/>
            <a:ext cx="4776120" cy="537480"/>
          </a:xfrm>
          <a:custGeom>
            <a:avLst/>
            <a:gdLst>
              <a:gd name="textAreaLeft" fmla="*/ 0 w 4776120"/>
              <a:gd name="textAreaRight" fmla="*/ 4776480 w 4776120"/>
              <a:gd name="textAreaTop" fmla="*/ 0 h 537480"/>
              <a:gd name="textAreaBottom" fmla="*/ 537840 h 537480"/>
            </a:gdLst>
            <a:ahLst/>
            <a:rect l="textAreaLeft" t="textAreaTop" r="textAreaRight" b="textAreaBottom"/>
            <a:pathLst>
              <a:path w="4776639" h="537716">
                <a:moveTo>
                  <a:pt x="0" y="0"/>
                </a:moveTo>
                <a:lnTo>
                  <a:pt x="4776639" y="0"/>
                </a:lnTo>
                <a:lnTo>
                  <a:pt x="4776639" y="537717"/>
                </a:lnTo>
                <a:lnTo>
                  <a:pt x="0" y="5377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extBox 11"/>
          <p:cNvSpPr/>
          <p:nvPr/>
        </p:nvSpPr>
        <p:spPr>
          <a:xfrm>
            <a:off x="590400" y="4429440"/>
            <a:ext cx="171068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126"/>
              </a:lnSpc>
            </a:pP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so C:</a:t>
            </a:r>
            <a:endParaRPr b="0" lang="en-US" sz="1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Freeform 12"/>
          <p:cNvSpPr/>
          <p:nvPr/>
        </p:nvSpPr>
        <p:spPr>
          <a:xfrm>
            <a:off x="6207480" y="4965120"/>
            <a:ext cx="5873040" cy="1813320"/>
          </a:xfrm>
          <a:custGeom>
            <a:avLst/>
            <a:gdLst>
              <a:gd name="textAreaLeft" fmla="*/ 0 w 5873040"/>
              <a:gd name="textAreaRight" fmla="*/ 5873400 w 5873040"/>
              <a:gd name="textAreaTop" fmla="*/ 0 h 1813320"/>
              <a:gd name="textAreaBottom" fmla="*/ 1813680 h 1813320"/>
            </a:gdLst>
            <a:ahLst/>
            <a:rect l="textAreaLeft" t="textAreaTop" r="textAreaRight" b="textAreaBottom"/>
            <a:pathLst>
              <a:path w="5873352" h="1813620">
                <a:moveTo>
                  <a:pt x="0" y="0"/>
                </a:moveTo>
                <a:lnTo>
                  <a:pt x="5873352" y="0"/>
                </a:lnTo>
                <a:lnTo>
                  <a:pt x="5873352" y="1813620"/>
                </a:lnTo>
                <a:lnTo>
                  <a:pt x="0" y="18136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Box 13"/>
          <p:cNvSpPr/>
          <p:nvPr/>
        </p:nvSpPr>
        <p:spPr>
          <a:xfrm>
            <a:off x="590400" y="6892200"/>
            <a:ext cx="171068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126"/>
              </a:lnSpc>
            </a:pP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like this structure : </a:t>
            </a:r>
            <a:endParaRPr b="0" lang="en-US" sz="1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TextBox 14"/>
          <p:cNvSpPr/>
          <p:nvPr/>
        </p:nvSpPr>
        <p:spPr>
          <a:xfrm>
            <a:off x="590400" y="7352280"/>
            <a:ext cx="171068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98000" indent="-99000" defTabSz="914400">
              <a:lnSpc>
                <a:spcPts val="2126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Cov(1,1): Variance of </a:t>
            </a:r>
            <a:r>
              <a:rPr b="1" lang="en-US" sz="1310" spc="-1" strike="noStrike">
                <a:solidFill>
                  <a:srgbClr val="e0d6de"/>
                </a:solidFill>
                <a:latin typeface="Arimo Bold"/>
                <a:ea typeface="Arimo Bold"/>
              </a:rPr>
              <a:t>BDD Advanced</a:t>
            </a: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,</a:t>
            </a:r>
            <a:endParaRPr b="0" lang="en-US" sz="1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TextBox 15"/>
          <p:cNvSpPr/>
          <p:nvPr/>
        </p:nvSpPr>
        <p:spPr>
          <a:xfrm>
            <a:off x="590400" y="7680960"/>
            <a:ext cx="171068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98000" indent="-99000" defTabSz="914400">
              <a:lnSpc>
                <a:spcPts val="2126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Cov(1,2): Covariance between </a:t>
            </a:r>
            <a:r>
              <a:rPr b="1" lang="en-US" sz="1310" spc="-1" strike="noStrike">
                <a:solidFill>
                  <a:srgbClr val="e0d6de"/>
                </a:solidFill>
                <a:latin typeface="Arimo Bold"/>
                <a:ea typeface="Arimo Bold"/>
              </a:rPr>
              <a:t>BDD Advanced</a:t>
            </a: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 and </a:t>
            </a:r>
            <a:r>
              <a:rPr b="1" lang="en-US" sz="1310" spc="-1" strike="noStrike">
                <a:solidFill>
                  <a:srgbClr val="e0d6de"/>
                </a:solidFill>
                <a:latin typeface="Arimo Bold"/>
                <a:ea typeface="Arimo Bold"/>
              </a:rPr>
              <a:t>Algo Advanced</a:t>
            </a: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,</a:t>
            </a:r>
            <a:endParaRPr b="0" lang="en-US" sz="1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Box 16"/>
          <p:cNvSpPr/>
          <p:nvPr/>
        </p:nvSpPr>
        <p:spPr>
          <a:xfrm>
            <a:off x="590400" y="8010000"/>
            <a:ext cx="1710684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98000" indent="-99000" defTabSz="914400">
              <a:lnSpc>
                <a:spcPts val="2126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Cov(2,3): Covariance between </a:t>
            </a:r>
            <a:r>
              <a:rPr b="1" lang="en-US" sz="1310" spc="-1" strike="noStrike">
                <a:solidFill>
                  <a:srgbClr val="e0d6de"/>
                </a:solidFill>
                <a:latin typeface="Arimo Bold"/>
                <a:ea typeface="Arimo Bold"/>
              </a:rPr>
              <a:t>Algo Advanced</a:t>
            </a: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 and </a:t>
            </a:r>
            <a:r>
              <a:rPr b="1" lang="en-US" sz="1310" spc="-1" strike="noStrike">
                <a:solidFill>
                  <a:srgbClr val="e0d6de"/>
                </a:solidFill>
                <a:latin typeface="Arimo Bold"/>
                <a:ea typeface="Arimo Bold"/>
              </a:rPr>
              <a:t>Test &amp; Validation</a:t>
            </a:r>
            <a:r>
              <a:rPr b="0" lang="en-US" sz="1310" spc="-1" strike="noStrike">
                <a:solidFill>
                  <a:srgbClr val="e0d6de"/>
                </a:solidFill>
                <a:latin typeface="arial"/>
                <a:ea typeface="arial"/>
              </a:rPr>
              <a:t>,  And so on.</a:t>
            </a:r>
            <a:endParaRPr b="0" lang="en-US" sz="1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Freeform 17"/>
          <p:cNvSpPr/>
          <p:nvPr/>
        </p:nvSpPr>
        <p:spPr>
          <a:xfrm>
            <a:off x="7277400" y="8546040"/>
            <a:ext cx="3732480" cy="1275480"/>
          </a:xfrm>
          <a:custGeom>
            <a:avLst/>
            <a:gdLst>
              <a:gd name="textAreaLeft" fmla="*/ 0 w 3732480"/>
              <a:gd name="textAreaRight" fmla="*/ 3732840 w 3732480"/>
              <a:gd name="textAreaTop" fmla="*/ 0 h 1275480"/>
              <a:gd name="textAreaBottom" fmla="*/ 1275840 h 1275480"/>
            </a:gdLst>
            <a:ahLst/>
            <a:rect l="textAreaLeft" t="textAreaTop" r="textAreaRight" b="textAreaBottom"/>
            <a:pathLst>
              <a:path w="3732759" h="1275755">
                <a:moveTo>
                  <a:pt x="0" y="0"/>
                </a:moveTo>
                <a:lnTo>
                  <a:pt x="3732759" y="0"/>
                </a:lnTo>
                <a:lnTo>
                  <a:pt x="3732759" y="1275755"/>
                </a:lnTo>
                <a:lnTo>
                  <a:pt x="0" y="12757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8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449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50" name="TextBox 5"/>
          <p:cNvSpPr/>
          <p:nvPr/>
        </p:nvSpPr>
        <p:spPr>
          <a:xfrm>
            <a:off x="895320" y="880920"/>
            <a:ext cx="3836880" cy="4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50"/>
              </a:lnSpc>
            </a:pPr>
            <a:r>
              <a:rPr b="1" lang="en-US" sz="3000" spc="-1" strike="noStrike">
                <a:solidFill>
                  <a:srgbClr val="97b8ff"/>
                </a:solidFill>
                <a:latin typeface="Arimo Bold"/>
                <a:ea typeface="Arimo Bold"/>
              </a:rPr>
              <a:t>Step 3: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TextBox 6"/>
          <p:cNvSpPr/>
          <p:nvPr/>
        </p:nvSpPr>
        <p:spPr>
          <a:xfrm>
            <a:off x="895320" y="1824120"/>
            <a:ext cx="1649700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86"/>
              </a:lnSpc>
            </a:pPr>
            <a:r>
              <a:rPr b="1" lang="en-US" sz="2000" spc="-1" strike="noStrike">
                <a:solidFill>
                  <a:srgbClr val="e0d6de"/>
                </a:solidFill>
                <a:latin typeface="Arimo Bold"/>
                <a:ea typeface="Arimo Bold"/>
              </a:rPr>
              <a:t>1.Find Eigenvalue :  </a:t>
            </a:r>
            <a:r>
              <a:rPr b="0" i="1" lang="en-US" sz="20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this  : C*v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=</a:t>
            </a:r>
            <a:r>
              <a:rPr b="0" i="1" lang="en-US" sz="20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λ*v , 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Rewriting it: </a:t>
            </a:r>
            <a:r>
              <a:rPr b="0" i="1" lang="en-US" sz="20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(C−λI)v=0 ,  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where</a:t>
            </a:r>
            <a:r>
              <a:rPr b="0" i="1" lang="en-US" sz="20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  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I is the identity matrix.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Box 7"/>
          <p:cNvSpPr/>
          <p:nvPr/>
        </p:nvSpPr>
        <p:spPr>
          <a:xfrm>
            <a:off x="895320" y="2521080"/>
            <a:ext cx="1649700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86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exmple I in 3×3 matrice 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Freeform 8"/>
          <p:cNvSpPr/>
          <p:nvPr/>
        </p:nvSpPr>
        <p:spPr>
          <a:xfrm>
            <a:off x="8440560" y="3294360"/>
            <a:ext cx="1406520" cy="855360"/>
          </a:xfrm>
          <a:custGeom>
            <a:avLst/>
            <a:gdLst>
              <a:gd name="textAreaLeft" fmla="*/ 0 w 1406520"/>
              <a:gd name="textAreaRight" fmla="*/ 1406880 w 1406520"/>
              <a:gd name="textAreaTop" fmla="*/ 0 h 855360"/>
              <a:gd name="textAreaBottom" fmla="*/ 855720 h 855360"/>
            </a:gdLst>
            <a:ahLst/>
            <a:rect l="textAreaLeft" t="textAreaTop" r="textAreaRight" b="textAreaBottom"/>
            <a:pathLst>
              <a:path w="1406873" h="855761">
                <a:moveTo>
                  <a:pt x="0" y="0"/>
                </a:moveTo>
                <a:lnTo>
                  <a:pt x="1406872" y="0"/>
                </a:lnTo>
                <a:lnTo>
                  <a:pt x="1406872" y="855761"/>
                </a:lnTo>
                <a:lnTo>
                  <a:pt x="0" y="8557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TextBox 9"/>
          <p:cNvSpPr/>
          <p:nvPr/>
        </p:nvSpPr>
        <p:spPr>
          <a:xfrm>
            <a:off x="895320" y="4361400"/>
            <a:ext cx="1649700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86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For this equation to have (i.e., v≠0), the matrix (C−λI) must be singular (square matrix). A singular matrix has a determinant of 0, so: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TextBox 10"/>
          <p:cNvSpPr/>
          <p:nvPr/>
        </p:nvSpPr>
        <p:spPr>
          <a:xfrm>
            <a:off x="895320" y="5058360"/>
            <a:ext cx="1649700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86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det(C−λI)=0 ,   solving it gives the eigenvalues (λ).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Freeform 11"/>
          <p:cNvSpPr/>
          <p:nvPr/>
        </p:nvSpPr>
        <p:spPr>
          <a:xfrm>
            <a:off x="6226200" y="5831640"/>
            <a:ext cx="5835600" cy="1742400"/>
          </a:xfrm>
          <a:custGeom>
            <a:avLst/>
            <a:gdLst>
              <a:gd name="textAreaLeft" fmla="*/ 0 w 5835600"/>
              <a:gd name="textAreaRight" fmla="*/ 5835960 w 5835600"/>
              <a:gd name="textAreaTop" fmla="*/ 0 h 1742400"/>
              <a:gd name="textAreaBottom" fmla="*/ 1742760 h 1742400"/>
            </a:gdLst>
            <a:ahLst/>
            <a:rect l="textAreaLeft" t="textAreaTop" r="textAreaRight" b="textAreaBottom"/>
            <a:pathLst>
              <a:path w="5835849" h="1742629">
                <a:moveTo>
                  <a:pt x="0" y="0"/>
                </a:moveTo>
                <a:lnTo>
                  <a:pt x="5835849" y="0"/>
                </a:lnTo>
                <a:lnTo>
                  <a:pt x="5835849" y="1742629"/>
                </a:lnTo>
                <a:lnTo>
                  <a:pt x="0" y="1742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TextBox 12"/>
          <p:cNvSpPr/>
          <p:nvPr/>
        </p:nvSpPr>
        <p:spPr>
          <a:xfrm>
            <a:off x="895320" y="7785720"/>
            <a:ext cx="1649700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86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For C(1,1) =1.001 :   ​det(</a:t>
            </a:r>
            <a:r>
              <a:rPr b="0" i="1" lang="en-US" sz="20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C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−</a:t>
            </a:r>
            <a:r>
              <a:rPr b="0" i="1" lang="en-US" sz="20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λI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)=(1.001−</a:t>
            </a:r>
            <a:r>
              <a:rPr b="0" i="1" lang="en-US" sz="20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λ</a:t>
            </a: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)⋅(det of the remaining 6×6 matrix)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TextBox 13"/>
          <p:cNvSpPr/>
          <p:nvPr/>
        </p:nvSpPr>
        <p:spPr>
          <a:xfrm>
            <a:off x="895320" y="8482680"/>
            <a:ext cx="16497000" cy="80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86"/>
              </a:lnSpc>
            </a:pPr>
            <a:r>
              <a:rPr b="0" lang="en-US" sz="2000" spc="-1" strike="noStrike">
                <a:solidFill>
                  <a:srgbClr val="e0d6de"/>
                </a:solidFill>
                <a:latin typeface="arial"/>
                <a:ea typeface="arial"/>
              </a:rPr>
              <a:t>Eigenvalues (sorted in descending order): λ = [ 5.364 , 1.839 , 0.747 , 5.12 × 1 0 ^(- 16) , 3.65 × 1 0 ^(-17), − 2.59 × 1 0 ^(− 16) , − 9.68 × 1 0 ^(− 16) ] 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0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461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62" name="TextBox 5"/>
          <p:cNvSpPr/>
          <p:nvPr/>
        </p:nvSpPr>
        <p:spPr>
          <a:xfrm>
            <a:off x="806040" y="755280"/>
            <a:ext cx="16675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74"/>
              </a:lnSpc>
            </a:pP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2.Find Eigenvectors: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TextBox 6"/>
          <p:cNvSpPr/>
          <p:nvPr/>
        </p:nvSpPr>
        <p:spPr>
          <a:xfrm>
            <a:off x="806040" y="1382760"/>
            <a:ext cx="16675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74"/>
              </a:lnSpc>
            </a:pP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For the first eigenvalue  λ1​=5.364, the equation becomes : 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Freeform 7"/>
          <p:cNvSpPr/>
          <p:nvPr/>
        </p:nvSpPr>
        <p:spPr>
          <a:xfrm>
            <a:off x="8071560" y="2095920"/>
            <a:ext cx="2144160" cy="373680"/>
          </a:xfrm>
          <a:custGeom>
            <a:avLst/>
            <a:gdLst>
              <a:gd name="textAreaLeft" fmla="*/ 0 w 2144160"/>
              <a:gd name="textAreaRight" fmla="*/ 2144520 w 2144160"/>
              <a:gd name="textAreaTop" fmla="*/ 0 h 373680"/>
              <a:gd name="textAreaBottom" fmla="*/ 374040 h 373680"/>
            </a:gdLst>
            <a:ahLst/>
            <a:rect l="textAreaLeft" t="textAreaTop" r="textAreaRight" b="textAreaBottom"/>
            <a:pathLst>
              <a:path w="2144614" h="374154">
                <a:moveTo>
                  <a:pt x="0" y="0"/>
                </a:moveTo>
                <a:lnTo>
                  <a:pt x="2144614" y="0"/>
                </a:lnTo>
                <a:lnTo>
                  <a:pt x="2144614" y="374154"/>
                </a:lnTo>
                <a:lnTo>
                  <a:pt x="0" y="374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TextBox 8"/>
          <p:cNvSpPr/>
          <p:nvPr/>
        </p:nvSpPr>
        <p:spPr>
          <a:xfrm>
            <a:off x="806040" y="2643120"/>
            <a:ext cx="16675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74"/>
              </a:lnSpc>
            </a:pP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so now solve this system : (−4.363)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v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1,1​ + (0.823)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v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1,2​ − (1.060)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v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1,3 ​+ (0.671)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v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1,4​ + (0.008)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v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1,5 ​− (0.822)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v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1,6 + (0.967)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v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1,7​ = 0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TextBox 9"/>
          <p:cNvSpPr/>
          <p:nvPr/>
        </p:nvSpPr>
        <p:spPr>
          <a:xfrm>
            <a:off x="806040" y="3270600"/>
            <a:ext cx="16675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74"/>
              </a:lnSpc>
            </a:pP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and then normalize v1 : we want to convert them into unit vectors &amp; make their 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weight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 (magnitude)=1.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Freeform 10"/>
          <p:cNvSpPr/>
          <p:nvPr/>
        </p:nvSpPr>
        <p:spPr>
          <a:xfrm>
            <a:off x="8157960" y="3983400"/>
            <a:ext cx="1971720" cy="733680"/>
          </a:xfrm>
          <a:custGeom>
            <a:avLst/>
            <a:gdLst>
              <a:gd name="textAreaLeft" fmla="*/ 0 w 1971720"/>
              <a:gd name="textAreaRight" fmla="*/ 1972080 w 1971720"/>
              <a:gd name="textAreaTop" fmla="*/ 0 h 733680"/>
              <a:gd name="textAreaBottom" fmla="*/ 734040 h 733680"/>
            </a:gdLst>
            <a:ahLst/>
            <a:rect l="textAreaLeft" t="textAreaTop" r="textAreaRight" b="textAreaBottom"/>
            <a:pathLst>
              <a:path w="1971972" h="734020">
                <a:moveTo>
                  <a:pt x="0" y="0"/>
                </a:moveTo>
                <a:lnTo>
                  <a:pt x="1971972" y="0"/>
                </a:lnTo>
                <a:lnTo>
                  <a:pt x="1971972" y="734020"/>
                </a:lnTo>
                <a:lnTo>
                  <a:pt x="0" y="7340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Freeform 11"/>
          <p:cNvSpPr/>
          <p:nvPr/>
        </p:nvSpPr>
        <p:spPr>
          <a:xfrm>
            <a:off x="7402320" y="4976640"/>
            <a:ext cx="3483000" cy="676080"/>
          </a:xfrm>
          <a:custGeom>
            <a:avLst/>
            <a:gdLst>
              <a:gd name="textAreaLeft" fmla="*/ 0 w 3483000"/>
              <a:gd name="textAreaRight" fmla="*/ 3483360 w 3483000"/>
              <a:gd name="textAreaTop" fmla="*/ 0 h 676080"/>
              <a:gd name="textAreaBottom" fmla="*/ 676440 h 676080"/>
            </a:gdLst>
            <a:ahLst/>
            <a:rect l="textAreaLeft" t="textAreaTop" r="textAreaRight" b="textAreaBottom"/>
            <a:pathLst>
              <a:path w="3483323" h="676424">
                <a:moveTo>
                  <a:pt x="0" y="0"/>
                </a:moveTo>
                <a:lnTo>
                  <a:pt x="3483323" y="0"/>
                </a:lnTo>
                <a:lnTo>
                  <a:pt x="3483323" y="676424"/>
                </a:lnTo>
                <a:lnTo>
                  <a:pt x="0" y="6764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Freeform 12"/>
          <p:cNvSpPr/>
          <p:nvPr/>
        </p:nvSpPr>
        <p:spPr>
          <a:xfrm>
            <a:off x="8133120" y="5911920"/>
            <a:ext cx="2021040" cy="2215440"/>
          </a:xfrm>
          <a:custGeom>
            <a:avLst/>
            <a:gdLst>
              <a:gd name="textAreaLeft" fmla="*/ 0 w 2021040"/>
              <a:gd name="textAreaRight" fmla="*/ 2021400 w 2021040"/>
              <a:gd name="textAreaTop" fmla="*/ 0 h 2215440"/>
              <a:gd name="textAreaBottom" fmla="*/ 2215800 h 2215440"/>
            </a:gdLst>
            <a:ahLst/>
            <a:rect l="textAreaLeft" t="textAreaTop" r="textAreaRight" b="textAreaBottom"/>
            <a:pathLst>
              <a:path w="2021533" h="2215902">
                <a:moveTo>
                  <a:pt x="0" y="0"/>
                </a:moveTo>
                <a:lnTo>
                  <a:pt x="2021532" y="0"/>
                </a:lnTo>
                <a:lnTo>
                  <a:pt x="2021532" y="2215902"/>
                </a:lnTo>
                <a:lnTo>
                  <a:pt x="0" y="22159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TextBox 13"/>
          <p:cNvSpPr/>
          <p:nvPr/>
        </p:nvSpPr>
        <p:spPr>
          <a:xfrm>
            <a:off x="806040" y="8300880"/>
            <a:ext cx="16675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73240" indent="-136800" defTabSz="914400">
              <a:lnSpc>
                <a:spcPts val="2874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 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Each entry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 in the eigenvector corresponds to the contribution of each module (feature) to the eigenvalue λ1​.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TextBox 14"/>
          <p:cNvSpPr/>
          <p:nvPr/>
        </p:nvSpPr>
        <p:spPr>
          <a:xfrm>
            <a:off x="806040" y="8749800"/>
            <a:ext cx="16675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73240" indent="-136800" defTabSz="914400">
              <a:lnSpc>
                <a:spcPts val="2874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A 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positive or negative value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 indicates the direction of the influence of that feature.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TextBox 15"/>
          <p:cNvSpPr/>
          <p:nvPr/>
        </p:nvSpPr>
        <p:spPr>
          <a:xfrm>
            <a:off x="806040" y="9198720"/>
            <a:ext cx="16675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73240" indent="-136800" defTabSz="914400">
              <a:lnSpc>
                <a:spcPts val="2874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A </a:t>
            </a:r>
            <a:r>
              <a:rPr b="1" lang="en-US" sz="1810" spc="-1" strike="noStrike">
                <a:solidFill>
                  <a:srgbClr val="e0d6de"/>
                </a:solidFill>
                <a:latin typeface="Arimo Bold"/>
                <a:ea typeface="Arimo Bold"/>
              </a:rPr>
              <a:t>larger absolute value</a:t>
            </a:r>
            <a:r>
              <a:rPr b="0" lang="en-US" sz="1810" spc="-1" strike="noStrike">
                <a:solidFill>
                  <a:srgbClr val="e0d6de"/>
                </a:solidFill>
                <a:latin typeface="arial"/>
                <a:ea typeface="arial"/>
              </a:rPr>
              <a:t> means the feature has a stronger influence on the principal component corresponding to λ1​.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TextBox 5"/>
          <p:cNvSpPr/>
          <p:nvPr/>
        </p:nvSpPr>
        <p:spPr>
          <a:xfrm>
            <a:off x="992160" y="971640"/>
            <a:ext cx="708804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Wha</a:t>
            </a: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t is </a:t>
            </a: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PCA</a:t>
            </a: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?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6"/>
          <p:cNvSpPr/>
          <p:nvPr/>
        </p:nvSpPr>
        <p:spPr>
          <a:xfrm>
            <a:off x="1070280" y="2514600"/>
            <a:ext cx="16303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PCA is an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unsupervi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sed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learning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technique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designed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for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dimension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ality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reduction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and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data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preproces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sing,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 It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reduces the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number of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dimensions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in data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while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keeping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essential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information. 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7"/>
          <p:cNvSpPr/>
          <p:nvPr/>
        </p:nvSpPr>
        <p:spPr>
          <a:xfrm>
            <a:off x="914400" y="5943600"/>
            <a:ext cx="468936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Dimensi</a:t>
            </a: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onality </a:t>
            </a: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Reductio</a:t>
            </a: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Box 8"/>
          <p:cNvSpPr/>
          <p:nvPr/>
        </p:nvSpPr>
        <p:spPr>
          <a:xfrm>
            <a:off x="914400" y="6858000"/>
            <a:ext cx="4972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Simplifies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high-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dimensiona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l data.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Box 9"/>
          <p:cNvSpPr/>
          <p:nvPr/>
        </p:nvSpPr>
        <p:spPr>
          <a:xfrm>
            <a:off x="6285960" y="594360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Key </a:t>
            </a: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Informati</a:t>
            </a: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on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Box 10"/>
          <p:cNvSpPr/>
          <p:nvPr/>
        </p:nvSpPr>
        <p:spPr>
          <a:xfrm>
            <a:off x="6229080" y="6862320"/>
            <a:ext cx="4972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Focuses on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most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important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variables.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Box 11"/>
          <p:cNvSpPr/>
          <p:nvPr/>
        </p:nvSpPr>
        <p:spPr>
          <a:xfrm>
            <a:off x="12801600" y="5943600"/>
            <a:ext cx="41742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Enhance</a:t>
            </a: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d </a:t>
            </a: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Visualiza</a:t>
            </a:r>
            <a:r>
              <a:rPr b="0" lang="en-US" sz="2750" spc="-1" strike="noStrike">
                <a:solidFill>
                  <a:srgbClr val="97b8ff"/>
                </a:solidFill>
                <a:latin typeface="arial"/>
                <a:ea typeface="arial"/>
              </a:rPr>
              <a:t>tion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Box 12"/>
          <p:cNvSpPr/>
          <p:nvPr/>
        </p:nvSpPr>
        <p:spPr>
          <a:xfrm>
            <a:off x="12801600" y="6862320"/>
            <a:ext cx="4972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Makes data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easier to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understand.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4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475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76" name="TextBox 5"/>
          <p:cNvSpPr/>
          <p:nvPr/>
        </p:nvSpPr>
        <p:spPr>
          <a:xfrm>
            <a:off x="684000" y="508680"/>
            <a:ext cx="29307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74"/>
              </a:lnSpc>
            </a:pPr>
            <a:r>
              <a:rPr b="1" lang="en-US" sz="2250" spc="-1" strike="noStrike">
                <a:solidFill>
                  <a:srgbClr val="97b8ff"/>
                </a:solidFill>
                <a:latin typeface="Arimo Bold"/>
                <a:ea typeface="Arimo Bold"/>
              </a:rPr>
              <a:t>Step 4:</a:t>
            </a:r>
            <a:endParaRPr b="0" lang="en-US" sz="2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TextBox 6"/>
          <p:cNvSpPr/>
          <p:nvPr/>
        </p:nvSpPr>
        <p:spPr>
          <a:xfrm>
            <a:off x="684000" y="1217880"/>
            <a:ext cx="16920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38"/>
              </a:lnSpc>
            </a:pP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Lets select k=2 (reduce to 2 dimensions , k=n_component). The first two eigenvalues are: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TextBox 7"/>
          <p:cNvSpPr/>
          <p:nvPr/>
        </p:nvSpPr>
        <p:spPr>
          <a:xfrm>
            <a:off x="684000" y="1750320"/>
            <a:ext cx="16920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38"/>
              </a:lnSpc>
            </a:pP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λ1=5.364 , λ2=1.839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TextBox 8"/>
          <p:cNvSpPr/>
          <p:nvPr/>
        </p:nvSpPr>
        <p:spPr>
          <a:xfrm>
            <a:off x="684000" y="2282760"/>
            <a:ext cx="16920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38"/>
              </a:lnSpc>
            </a:pP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The corresponding eigenvectors are the first two columns of the eigenvector matrix: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Freeform 9"/>
          <p:cNvSpPr/>
          <p:nvPr/>
        </p:nvSpPr>
        <p:spPr>
          <a:xfrm>
            <a:off x="7245000" y="2891160"/>
            <a:ext cx="3797640" cy="1990080"/>
          </a:xfrm>
          <a:custGeom>
            <a:avLst/>
            <a:gdLst>
              <a:gd name="textAreaLeft" fmla="*/ 0 w 3797640"/>
              <a:gd name="textAreaRight" fmla="*/ 3798000 w 3797640"/>
              <a:gd name="textAreaTop" fmla="*/ 0 h 1990080"/>
              <a:gd name="textAreaBottom" fmla="*/ 1990440 h 1990080"/>
            </a:gdLst>
            <a:ahLst/>
            <a:rect l="textAreaLeft" t="textAreaTop" r="textAreaRight" b="textAreaBottom"/>
            <a:pathLst>
              <a:path w="3798094" h="1990576">
                <a:moveTo>
                  <a:pt x="0" y="0"/>
                </a:moveTo>
                <a:lnTo>
                  <a:pt x="3798094" y="0"/>
                </a:lnTo>
                <a:lnTo>
                  <a:pt x="3798094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TextBox 10"/>
          <p:cNvSpPr/>
          <p:nvPr/>
        </p:nvSpPr>
        <p:spPr>
          <a:xfrm>
            <a:off x="684000" y="5025600"/>
            <a:ext cx="16920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38"/>
              </a:lnSpc>
            </a:pP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∑</a:t>
            </a:r>
            <a:r>
              <a:rPr b="1" i="1" lang="en-US" sz="1500" spc="-1" strike="noStrike">
                <a:solidFill>
                  <a:srgbClr val="e0d6de"/>
                </a:solidFill>
                <a:latin typeface="Arimo Bold Italics"/>
                <a:ea typeface="Arimo Bold Italics"/>
              </a:rPr>
              <a:t>λ</a:t>
            </a:r>
            <a:r>
              <a:rPr b="0" i="1" lang="en-US" sz="15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i</a:t>
            </a: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​ = </a:t>
            </a:r>
            <a:r>
              <a:rPr b="0" i="1" lang="en-US" sz="15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λ</a:t>
            </a: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1​+</a:t>
            </a:r>
            <a:r>
              <a:rPr b="0" i="1" lang="en-US" sz="1500" spc="-1" strike="noStrike">
                <a:solidFill>
                  <a:srgbClr val="e0d6de"/>
                </a:solidFill>
                <a:latin typeface="Arimo Italics"/>
                <a:ea typeface="Arimo Italics"/>
              </a:rPr>
              <a:t>λ</a:t>
            </a: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2​= 5.364+1.839=7.203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Freeform 11"/>
          <p:cNvSpPr/>
          <p:nvPr/>
        </p:nvSpPr>
        <p:spPr>
          <a:xfrm>
            <a:off x="8058600" y="5634000"/>
            <a:ext cx="2170800" cy="1453320"/>
          </a:xfrm>
          <a:custGeom>
            <a:avLst/>
            <a:gdLst>
              <a:gd name="textAreaLeft" fmla="*/ 0 w 2170800"/>
              <a:gd name="textAreaRight" fmla="*/ 2171160 w 2170800"/>
              <a:gd name="textAreaTop" fmla="*/ 0 h 1453320"/>
              <a:gd name="textAreaBottom" fmla="*/ 1453680 h 1453320"/>
            </a:gdLst>
            <a:ahLst/>
            <a:rect l="textAreaLeft" t="textAreaTop" r="textAreaRight" b="textAreaBottom"/>
            <a:pathLst>
              <a:path w="2171105" h="1453754">
                <a:moveTo>
                  <a:pt x="0" y="0"/>
                </a:moveTo>
                <a:lnTo>
                  <a:pt x="2171105" y="0"/>
                </a:lnTo>
                <a:lnTo>
                  <a:pt x="2171105" y="1453754"/>
                </a:lnTo>
                <a:lnTo>
                  <a:pt x="0" y="14537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TextBox 12"/>
          <p:cNvSpPr/>
          <p:nvPr/>
        </p:nvSpPr>
        <p:spPr>
          <a:xfrm>
            <a:off x="684000" y="7231320"/>
            <a:ext cx="16920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26080" indent="-113040" defTabSz="914400">
              <a:lnSpc>
                <a:spcPts val="2438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e0d6de"/>
                </a:solidFill>
                <a:latin typeface="Arimo Bold"/>
                <a:ea typeface="Arimo Bold"/>
              </a:rPr>
              <a:t>CVR for top 1 eigenvalue (CVR1)</a:t>
            </a: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TextBox 13"/>
          <p:cNvSpPr/>
          <p:nvPr/>
        </p:nvSpPr>
        <p:spPr>
          <a:xfrm>
            <a:off x="684000" y="7763760"/>
            <a:ext cx="16920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38"/>
              </a:lnSpc>
            </a:pP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CVR1=EVR(λ1)=0.743 (74.3% of the variance)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TextBox 14"/>
          <p:cNvSpPr/>
          <p:nvPr/>
        </p:nvSpPr>
        <p:spPr>
          <a:xfrm>
            <a:off x="684000" y="8296200"/>
            <a:ext cx="16920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26080" indent="-113040" defTabSz="914400">
              <a:lnSpc>
                <a:spcPts val="2438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e0d6de"/>
                </a:solidFill>
                <a:latin typeface="Arimo Bold"/>
                <a:ea typeface="Arimo Bold"/>
              </a:rPr>
              <a:t>CVR for top 2 eigenvalues (CVR2)</a:t>
            </a: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TextBox 15"/>
          <p:cNvSpPr/>
          <p:nvPr/>
        </p:nvSpPr>
        <p:spPr>
          <a:xfrm>
            <a:off x="684000" y="8828640"/>
            <a:ext cx="16920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38"/>
              </a:lnSpc>
            </a:pP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CVR2=EVR(λ1)+EVR(λ2)=0.743+0.255=0.998 (99.8% of the variance).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TextBox 16"/>
          <p:cNvSpPr/>
          <p:nvPr/>
        </p:nvSpPr>
        <p:spPr>
          <a:xfrm>
            <a:off x="684000" y="9360720"/>
            <a:ext cx="16920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38"/>
              </a:lnSpc>
            </a:pPr>
            <a:r>
              <a:rPr b="0" lang="en-US" sz="1500" spc="-1" strike="noStrike">
                <a:solidFill>
                  <a:srgbClr val="e0d6de"/>
                </a:solidFill>
                <a:latin typeface="arial"/>
                <a:ea typeface="arial"/>
              </a:rPr>
              <a:t>So, by selecting the top 2 principal components (corresponding to λ1​ and λ2​), we capture about 99.8% of the variance in the dataset.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9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490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91" name="TextBox 5"/>
          <p:cNvSpPr/>
          <p:nvPr/>
        </p:nvSpPr>
        <p:spPr>
          <a:xfrm>
            <a:off x="924840" y="899280"/>
            <a:ext cx="396252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75"/>
              </a:lnSpc>
            </a:pPr>
            <a:r>
              <a:rPr b="1" lang="en-US" sz="3060" spc="-1" strike="noStrike">
                <a:solidFill>
                  <a:srgbClr val="97b8ff"/>
                </a:solidFill>
                <a:latin typeface="Arimo Bold"/>
                <a:ea typeface="Arimo Bold"/>
              </a:rPr>
              <a:t>Step 5: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TextBox 6"/>
          <p:cNvSpPr/>
          <p:nvPr/>
        </p:nvSpPr>
        <p:spPr>
          <a:xfrm>
            <a:off x="924840" y="1865880"/>
            <a:ext cx="16438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by multiply Z standardize *  Vk  , we got : 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Freeform 7"/>
          <p:cNvSpPr/>
          <p:nvPr/>
        </p:nvSpPr>
        <p:spPr>
          <a:xfrm>
            <a:off x="7054920" y="2680920"/>
            <a:ext cx="4177440" cy="1650960"/>
          </a:xfrm>
          <a:custGeom>
            <a:avLst/>
            <a:gdLst>
              <a:gd name="textAreaLeft" fmla="*/ 0 w 4177440"/>
              <a:gd name="textAreaRight" fmla="*/ 4177800 w 4177440"/>
              <a:gd name="textAreaTop" fmla="*/ 0 h 1650960"/>
              <a:gd name="textAreaBottom" fmla="*/ 1651320 h 1650960"/>
            </a:gdLst>
            <a:ahLst/>
            <a:rect l="textAreaLeft" t="textAreaTop" r="textAreaRight" b="textAreaBottom"/>
            <a:pathLst>
              <a:path w="4177754" h="1651247">
                <a:moveTo>
                  <a:pt x="0" y="0"/>
                </a:moveTo>
                <a:lnTo>
                  <a:pt x="4177753" y="0"/>
                </a:lnTo>
                <a:lnTo>
                  <a:pt x="4177753" y="1651248"/>
                </a:lnTo>
                <a:lnTo>
                  <a:pt x="0" y="16512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TextBox 8"/>
          <p:cNvSpPr/>
          <p:nvPr/>
        </p:nvSpPr>
        <p:spPr>
          <a:xfrm>
            <a:off x="924840" y="4534200"/>
            <a:ext cx="1643832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11040" indent="-155520" defTabSz="914400">
              <a:lnSpc>
                <a:spcPts val="3311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Vk : matrix of v:  [v1 , v2]: 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Freeform 9"/>
          <p:cNvSpPr/>
          <p:nvPr/>
        </p:nvSpPr>
        <p:spPr>
          <a:xfrm>
            <a:off x="7066800" y="5349240"/>
            <a:ext cx="4153680" cy="2857680"/>
          </a:xfrm>
          <a:custGeom>
            <a:avLst/>
            <a:gdLst>
              <a:gd name="textAreaLeft" fmla="*/ 0 w 4153680"/>
              <a:gd name="textAreaRight" fmla="*/ 4154040 w 4153680"/>
              <a:gd name="textAreaTop" fmla="*/ 0 h 2857680"/>
              <a:gd name="textAreaBottom" fmla="*/ 2858040 h 2857680"/>
            </a:gdLst>
            <a:ahLst/>
            <a:rect l="textAreaLeft" t="textAreaTop" r="textAreaRight" b="textAreaBottom"/>
            <a:pathLst>
              <a:path w="4153941" h="2857946">
                <a:moveTo>
                  <a:pt x="0" y="0"/>
                </a:moveTo>
                <a:lnTo>
                  <a:pt x="4153941" y="0"/>
                </a:lnTo>
                <a:lnTo>
                  <a:pt x="4153941" y="2857946"/>
                </a:lnTo>
                <a:lnTo>
                  <a:pt x="0" y="28579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TextBox 10"/>
          <p:cNvSpPr/>
          <p:nvPr/>
        </p:nvSpPr>
        <p:spPr>
          <a:xfrm>
            <a:off x="924840" y="8409240"/>
            <a:ext cx="1643832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The dataset has been transformed into a </a:t>
            </a: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2-dimensional space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 using the top 2 principal components. The new dataset Zreduced</a:t>
            </a:r>
            <a:r>
              <a:rPr b="0" i="1" lang="en-US" sz="2060" spc="-1" strike="noStrike">
                <a:solidFill>
                  <a:srgbClr val="e0d6de"/>
                </a:solidFill>
                <a:latin typeface="Arimo Italics"/>
                <a:ea typeface="Arimo Italics"/>
              </a:rPr>
              <a:t> 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 retains almost all the information (99.8% of the variance) in a much simpler form, making it easier to analyze or visualize.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8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499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00" name="TextBox 5"/>
          <p:cNvSpPr/>
          <p:nvPr/>
        </p:nvSpPr>
        <p:spPr>
          <a:xfrm>
            <a:off x="769320" y="575640"/>
            <a:ext cx="549432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374"/>
              </a:lnSpc>
            </a:pPr>
            <a:r>
              <a:rPr b="0" lang="en-US" sz="4310" spc="-1" strike="noStrike">
                <a:solidFill>
                  <a:srgbClr val="97b8ff"/>
                </a:solidFill>
                <a:latin typeface="arial"/>
                <a:ea typeface="arial"/>
              </a:rPr>
              <a:t>Plot</a:t>
            </a:r>
            <a:endParaRPr b="0" lang="en-US" sz="4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Freeform 6"/>
          <p:cNvSpPr/>
          <p:nvPr/>
        </p:nvSpPr>
        <p:spPr>
          <a:xfrm>
            <a:off x="4155840" y="1730880"/>
            <a:ext cx="9975600" cy="7954200"/>
          </a:xfrm>
          <a:custGeom>
            <a:avLst/>
            <a:gdLst>
              <a:gd name="textAreaLeft" fmla="*/ 0 w 9975600"/>
              <a:gd name="textAreaRight" fmla="*/ 9975960 w 9975600"/>
              <a:gd name="textAreaTop" fmla="*/ 0 h 7954200"/>
              <a:gd name="textAreaBottom" fmla="*/ 7954560 h 7954200"/>
            </a:gdLst>
            <a:ahLst/>
            <a:rect l="textAreaLeft" t="textAreaTop" r="textAreaRight" b="textAreaBottom"/>
            <a:pathLst>
              <a:path w="9976097" h="7954566">
                <a:moveTo>
                  <a:pt x="0" y="0"/>
                </a:moveTo>
                <a:lnTo>
                  <a:pt x="9976098" y="0"/>
                </a:lnTo>
                <a:lnTo>
                  <a:pt x="9976098" y="7954567"/>
                </a:lnTo>
                <a:lnTo>
                  <a:pt x="0" y="79545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3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504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05" name="TextBox 5"/>
          <p:cNvSpPr/>
          <p:nvPr/>
        </p:nvSpPr>
        <p:spPr>
          <a:xfrm>
            <a:off x="986760" y="708840"/>
            <a:ext cx="1433268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0" lang="en-US" sz="5500" spc="-1" strike="noStrike">
                <a:solidFill>
                  <a:srgbClr val="97b8ff"/>
                </a:solidFill>
                <a:latin typeface="arial"/>
                <a:ea typeface="arial"/>
              </a:rPr>
              <a:t>PCA Before Regression or Classification</a:t>
            </a:r>
            <a:endParaRPr b="0" lang="en-US" sz="5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TextBox 6"/>
          <p:cNvSpPr/>
          <p:nvPr/>
        </p:nvSpPr>
        <p:spPr>
          <a:xfrm>
            <a:off x="986760" y="2115720"/>
            <a:ext cx="1631376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PCA does not itself perform regression or classification because it is not a predictive model,  it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prepares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 the data for these tasks by reducing its dimensionality. Once PCA is applied: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TextBox 7"/>
          <p:cNvSpPr/>
          <p:nvPr/>
        </p:nvSpPr>
        <p:spPr>
          <a:xfrm>
            <a:off x="986760" y="3335400"/>
            <a:ext cx="163137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The transformed dataset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Z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 reduced​ is used as input to models like: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TextBox 8"/>
          <p:cNvSpPr/>
          <p:nvPr/>
        </p:nvSpPr>
        <p:spPr>
          <a:xfrm>
            <a:off x="986760" y="4103640"/>
            <a:ext cx="163137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2" marL="758520" indent="-252720" defTabSz="914400">
              <a:lnSpc>
                <a:spcPts val="3501"/>
              </a:lnSpc>
              <a:buClr>
                <a:srgbClr val="e0d6de"/>
              </a:buClr>
              <a:buFont typeface="Arial"/>
              <a:buChar char="⚬"/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Linear Regression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TextBox 9"/>
          <p:cNvSpPr/>
          <p:nvPr/>
        </p:nvSpPr>
        <p:spPr>
          <a:xfrm>
            <a:off x="986760" y="4653720"/>
            <a:ext cx="163137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2" marL="758520" indent="-252720" defTabSz="914400">
              <a:lnSpc>
                <a:spcPts val="3501"/>
              </a:lnSpc>
              <a:buClr>
                <a:srgbClr val="e0d6de"/>
              </a:buClr>
              <a:buFont typeface="Arial"/>
              <a:buChar char="⚬"/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Logistic Regression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TextBox 10"/>
          <p:cNvSpPr/>
          <p:nvPr/>
        </p:nvSpPr>
        <p:spPr>
          <a:xfrm>
            <a:off x="986760" y="5203440"/>
            <a:ext cx="163137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2" marL="758520" indent="-252720" defTabSz="914400">
              <a:lnSpc>
                <a:spcPts val="3501"/>
              </a:lnSpc>
              <a:buClr>
                <a:srgbClr val="e0d6de"/>
              </a:buClr>
              <a:buFont typeface="Arial"/>
              <a:buChar char="⚬"/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SVM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TextBox 11"/>
          <p:cNvSpPr/>
          <p:nvPr/>
        </p:nvSpPr>
        <p:spPr>
          <a:xfrm>
            <a:off x="986760" y="5753520"/>
            <a:ext cx="163137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2" marL="758520" indent="-252720" defTabSz="914400">
              <a:lnSpc>
                <a:spcPts val="3501"/>
              </a:lnSpc>
              <a:buClr>
                <a:srgbClr val="e0d6de"/>
              </a:buClr>
              <a:buFont typeface="Arial"/>
              <a:buChar char="⚬"/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Decision Trees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, etc.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Box 12"/>
          <p:cNvSpPr/>
          <p:nvPr/>
        </p:nvSpPr>
        <p:spPr>
          <a:xfrm>
            <a:off x="986760" y="6521760"/>
            <a:ext cx="163137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Why PCA Doesn't Perform Regression or Classification?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Box 13"/>
          <p:cNvSpPr/>
          <p:nvPr/>
        </p:nvSpPr>
        <p:spPr>
          <a:xfrm>
            <a:off x="986760" y="7290360"/>
            <a:ext cx="1631376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PCA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works only with the input data (features)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and reduces dimensions(features) without any knowledge of the target labels but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Regression/Classification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 concept is learns from the target labels to predict outcomes.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TextBox 14"/>
          <p:cNvSpPr/>
          <p:nvPr/>
        </p:nvSpPr>
        <p:spPr>
          <a:xfrm>
            <a:off x="986760" y="8509680"/>
            <a:ext cx="1631376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01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a method that combines dimensionality reduction with classification or regression, techniques like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LDA (Linear Discriminant Analysis).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6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517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18" name="TextBox 5"/>
          <p:cNvSpPr/>
          <p:nvPr/>
        </p:nvSpPr>
        <p:spPr>
          <a:xfrm>
            <a:off x="922320" y="686520"/>
            <a:ext cx="992628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75"/>
              </a:lnSpc>
            </a:pPr>
            <a:r>
              <a:rPr b="1" lang="en-US" sz="3060" spc="-1" strike="noStrike">
                <a:solidFill>
                  <a:srgbClr val="97b8ff"/>
                </a:solidFill>
                <a:latin typeface="Arimo Bold"/>
                <a:ea typeface="Arimo Bold"/>
              </a:rPr>
              <a:t>How PCA Supports Regression or Classification :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TextBox 6"/>
          <p:cNvSpPr/>
          <p:nvPr/>
        </p:nvSpPr>
        <p:spPr>
          <a:xfrm>
            <a:off x="922320" y="1443960"/>
            <a:ext cx="395244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75"/>
              </a:lnSpc>
            </a:pPr>
            <a:r>
              <a:rPr b="0" lang="en-US" sz="3060" spc="-1" strike="noStrike">
                <a:solidFill>
                  <a:srgbClr val="97b8ff"/>
                </a:solidFill>
                <a:latin typeface="arial"/>
                <a:ea typeface="arial"/>
              </a:rPr>
              <a:t>1-Regression</a:t>
            </a:r>
            <a:endParaRPr b="0" lang="en-US" sz="3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TextBox 7"/>
          <p:cNvSpPr/>
          <p:nvPr/>
        </p:nvSpPr>
        <p:spPr>
          <a:xfrm>
            <a:off x="922320" y="2276280"/>
            <a:ext cx="1644300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A dataset with features like </a:t>
            </a: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house size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, </a:t>
            </a: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number of rooms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, </a:t>
            </a: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neighborhood scores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, </a:t>
            </a: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distance to schools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, </a:t>
            </a: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basement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, and </a:t>
            </a: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air conditioning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. PCA will be applied to reduce dimensionality before using linear regression.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TextBox 8"/>
          <p:cNvSpPr/>
          <p:nvPr/>
        </p:nvSpPr>
        <p:spPr>
          <a:xfrm>
            <a:off x="922320" y="3416040"/>
            <a:ext cx="164430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1.Features: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TextBox 9"/>
          <p:cNvSpPr/>
          <p:nvPr/>
        </p:nvSpPr>
        <p:spPr>
          <a:xfrm>
            <a:off x="922320" y="4134240"/>
            <a:ext cx="164430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11040" indent="-155520" defTabSz="914400">
              <a:lnSpc>
                <a:spcPts val="3311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Size: Total area of the house in square meters (numeric).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TextBox 10"/>
          <p:cNvSpPr/>
          <p:nvPr/>
        </p:nvSpPr>
        <p:spPr>
          <a:xfrm>
            <a:off x="922320" y="4657320"/>
            <a:ext cx="164430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11040" indent="-155520" defTabSz="914400">
              <a:lnSpc>
                <a:spcPts val="3311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Rooms: Number of rooms in the house (numeric).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TextBox 11"/>
          <p:cNvSpPr/>
          <p:nvPr/>
        </p:nvSpPr>
        <p:spPr>
          <a:xfrm>
            <a:off x="922320" y="5180760"/>
            <a:ext cx="164430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11040" indent="-155520" defTabSz="914400">
              <a:lnSpc>
                <a:spcPts val="3311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Neighborhood: Quality score of the neighborhood (scale of 1-10) (numeric).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TextBox 12"/>
          <p:cNvSpPr/>
          <p:nvPr/>
        </p:nvSpPr>
        <p:spPr>
          <a:xfrm>
            <a:off x="922320" y="5703840"/>
            <a:ext cx="164430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11040" indent="-155520" defTabSz="914400">
              <a:lnSpc>
                <a:spcPts val="3311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Distance to School: Distance to the nearest school in km (numeric).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TextBox 13"/>
          <p:cNvSpPr/>
          <p:nvPr/>
        </p:nvSpPr>
        <p:spPr>
          <a:xfrm>
            <a:off x="922320" y="6227280"/>
            <a:ext cx="164430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11040" indent="-155520" defTabSz="914400">
              <a:lnSpc>
                <a:spcPts val="3311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Basement: Whether the house has a basement (binary: 1 for Yes, 0 for No).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TextBox 14"/>
          <p:cNvSpPr/>
          <p:nvPr/>
        </p:nvSpPr>
        <p:spPr>
          <a:xfrm>
            <a:off x="922320" y="6750720"/>
            <a:ext cx="164430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11040" indent="-155520" defTabSz="914400">
              <a:lnSpc>
                <a:spcPts val="3311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Air Conditioning: Whether the house has air conditioning (binary: 1 for Yes, 0 for No).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TextBox 15"/>
          <p:cNvSpPr/>
          <p:nvPr/>
        </p:nvSpPr>
        <p:spPr>
          <a:xfrm>
            <a:off x="922320" y="7478280"/>
            <a:ext cx="1644300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2. Problem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: Some features (e.g., Size and Rooms) are highly correlated. PCA is applied to combine them into principal components, reducing redundancy and preserving essential information.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TextBox 16"/>
          <p:cNvSpPr/>
          <p:nvPr/>
        </p:nvSpPr>
        <p:spPr>
          <a:xfrm>
            <a:off x="922320" y="8627400"/>
            <a:ext cx="164430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11"/>
              </a:lnSpc>
            </a:pP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3.Solution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 : PCA will combine these features into </a:t>
            </a:r>
            <a:r>
              <a:rPr b="1" lang="en-US" sz="2060" spc="-1" strike="noStrike">
                <a:solidFill>
                  <a:srgbClr val="e0d6de"/>
                </a:solidFill>
                <a:latin typeface="Arimo Bold"/>
                <a:ea typeface="Arimo Bold"/>
              </a:rPr>
              <a:t>principal components</a:t>
            </a:r>
            <a:r>
              <a:rPr b="0" lang="en-US" sz="2060" spc="-1" strike="noStrike">
                <a:solidFill>
                  <a:srgbClr val="e0d6de"/>
                </a:solidFill>
                <a:latin typeface="arial"/>
                <a:ea typeface="arial"/>
              </a:rPr>
              <a:t>, reducing redundancy while preserving essential information.</a:t>
            </a:r>
            <a:endParaRPr b="0" lang="en-US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1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532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33" name="TextBox 5"/>
          <p:cNvSpPr/>
          <p:nvPr/>
        </p:nvSpPr>
        <p:spPr>
          <a:xfrm>
            <a:off x="992160" y="119736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4.Explained Variance Ratio (EVR):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TextBox 6"/>
          <p:cNvSpPr/>
          <p:nvPr/>
        </p:nvSpPr>
        <p:spPr>
          <a:xfrm>
            <a:off x="992160" y="190620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PC1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: 23.93% (explains variance in Size, Rooms)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extBox 7"/>
          <p:cNvSpPr/>
          <p:nvPr/>
        </p:nvSpPr>
        <p:spPr>
          <a:xfrm>
            <a:off x="992160" y="245880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PC2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: 19.62% (captures secondary trends)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TextBox 8"/>
          <p:cNvSpPr/>
          <p:nvPr/>
        </p:nvSpPr>
        <p:spPr>
          <a:xfrm>
            <a:off x="992160" y="301176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PC3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: 15.62% (captures other minor trends)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TextBox 9"/>
          <p:cNvSpPr/>
          <p:nvPr/>
        </p:nvSpPr>
        <p:spPr>
          <a:xfrm>
            <a:off x="992160" y="356436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Total Variance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: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CVR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= 59.17% captured by the first three components.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TextBox 10"/>
          <p:cNvSpPr/>
          <p:nvPr/>
        </p:nvSpPr>
        <p:spPr>
          <a:xfrm>
            <a:off x="992160" y="433692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5.Number of Components (n_components​):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TextBox 11"/>
          <p:cNvSpPr/>
          <p:nvPr/>
        </p:nvSpPr>
        <p:spPr>
          <a:xfrm>
            <a:off x="992160" y="510948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The choice of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n_components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​ depends on the </a:t>
            </a:r>
            <a:r>
              <a:rPr b="1" i="1" lang="en-US" sz="2190" spc="-1" strike="noStrike">
                <a:solidFill>
                  <a:srgbClr val="e0d6de"/>
                </a:solidFill>
                <a:latin typeface="Arimo Bold Italics"/>
                <a:ea typeface="Arimo Bold Italics"/>
              </a:rPr>
              <a:t>CVR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TextBox 12"/>
          <p:cNvSpPr/>
          <p:nvPr/>
        </p:nvSpPr>
        <p:spPr>
          <a:xfrm>
            <a:off x="992160" y="5662440"/>
            <a:ext cx="16303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Typically, we aim to retain at least 70-90% of the variance, In this case, using 3 components explains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59.17%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 of the variance, which is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reasonable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, considering the balance between variance retention and dimensionality reduction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Box 13"/>
          <p:cNvSpPr/>
          <p:nvPr/>
        </p:nvSpPr>
        <p:spPr>
          <a:xfrm>
            <a:off x="992160" y="666864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Reducing features from 6 to 3 keeps the model simplified without losing too much information.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TextBox 14"/>
          <p:cNvSpPr/>
          <p:nvPr/>
        </p:nvSpPr>
        <p:spPr>
          <a:xfrm>
            <a:off x="992160" y="7221600"/>
            <a:ext cx="16303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If you can achieve around 70% variance, try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testing the model with 4 components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 and evaluate performance (on test data). If </a:t>
            </a:r>
            <a:r>
              <a:rPr b="1" lang="en-US" sz="2190" spc="-1" strike="noStrike">
                <a:solidFill>
                  <a:srgbClr val="e0d6de"/>
                </a:solidFill>
                <a:latin typeface="Arimo Bold"/>
                <a:ea typeface="Arimo Bold"/>
              </a:rPr>
              <a:t>adding PC4 improves performance without overfitting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, you can go with it. Otherwise, stick to 3.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TextBox 15"/>
          <p:cNvSpPr/>
          <p:nvPr/>
        </p:nvSpPr>
        <p:spPr>
          <a:xfrm>
            <a:off x="992160" y="8227800"/>
            <a:ext cx="16303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9760" indent="-164880" defTabSz="914400">
              <a:lnSpc>
                <a:spcPts val="3563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PCA simplifies the data while retaining its essence, and next apply Linear regression on result of PCA : Z reduced (the reduced space) , to predict house prices achieving a simplified yet effective model.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5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546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47" name="Freeform 5"/>
          <p:cNvSpPr/>
          <p:nvPr/>
        </p:nvSpPr>
        <p:spPr>
          <a:xfrm>
            <a:off x="228600" y="1828800"/>
            <a:ext cx="7315200" cy="6400800"/>
          </a:xfrm>
          <a:custGeom>
            <a:avLst/>
            <a:gdLst>
              <a:gd name="textAreaLeft" fmla="*/ 0 w 7315200"/>
              <a:gd name="textAreaRight" fmla="*/ 7315560 w 7315200"/>
              <a:gd name="textAreaTop" fmla="*/ 0 h 6400800"/>
              <a:gd name="textAreaBottom" fmla="*/ 6401160 h 6400800"/>
            </a:gdLst>
            <a:ahLst/>
            <a:rect l="textAreaLeft" t="textAreaTop" r="textAreaRight" b="textAreaBottom"/>
            <a:pathLst>
              <a:path w="6812608" h="4507409">
                <a:moveTo>
                  <a:pt x="0" y="0"/>
                </a:moveTo>
                <a:lnTo>
                  <a:pt x="6812608" y="0"/>
                </a:lnTo>
                <a:lnTo>
                  <a:pt x="6812608" y="4507409"/>
                </a:lnTo>
                <a:lnTo>
                  <a:pt x="0" y="45074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Freeform 6"/>
          <p:cNvSpPr/>
          <p:nvPr/>
        </p:nvSpPr>
        <p:spPr>
          <a:xfrm>
            <a:off x="7772400" y="1828800"/>
            <a:ext cx="10058400" cy="6400800"/>
          </a:xfrm>
          <a:custGeom>
            <a:avLst/>
            <a:gdLst>
              <a:gd name="textAreaLeft" fmla="*/ 0 w 10058400"/>
              <a:gd name="textAreaRight" fmla="*/ 10058760 w 10058400"/>
              <a:gd name="textAreaTop" fmla="*/ 0 h 6400800"/>
              <a:gd name="textAreaBottom" fmla="*/ 6401160 h 6400800"/>
            </a:gdLst>
            <a:ahLst/>
            <a:rect l="textAreaLeft" t="textAreaTop" r="textAreaRight" b="textAreaBottom"/>
            <a:pathLst>
              <a:path w="6701432" h="3997821">
                <a:moveTo>
                  <a:pt x="0" y="0"/>
                </a:moveTo>
                <a:lnTo>
                  <a:pt x="6701432" y="0"/>
                </a:lnTo>
                <a:lnTo>
                  <a:pt x="6701432" y="3997821"/>
                </a:lnTo>
                <a:lnTo>
                  <a:pt x="0" y="39978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TextBox 7"/>
          <p:cNvSpPr/>
          <p:nvPr/>
        </p:nvSpPr>
        <p:spPr>
          <a:xfrm>
            <a:off x="306720" y="8897400"/>
            <a:ext cx="17295480" cy="2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60200" indent="-80280" defTabSz="914400">
              <a:lnSpc>
                <a:spcPts val="1749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1060" spc="-1" strike="noStrike">
                <a:solidFill>
                  <a:srgbClr val="e0d6de"/>
                </a:solidFill>
                <a:latin typeface="Arimo Bold"/>
                <a:ea typeface="Arimo Bold"/>
              </a:rPr>
              <a:t>PC1</a:t>
            </a:r>
            <a:r>
              <a:rPr b="0" lang="en-US" sz="1060" spc="-1" strike="noStrike">
                <a:solidFill>
                  <a:srgbClr val="e0d6de"/>
                </a:solidFill>
                <a:latin typeface="arial"/>
                <a:ea typeface="arial"/>
              </a:rPr>
              <a:t>: Size, Rooms, Air Conditioning (overall house size and amenities).</a:t>
            </a:r>
            <a:endParaRPr b="0" lang="en-US" sz="1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TextBox 8"/>
          <p:cNvSpPr/>
          <p:nvPr/>
        </p:nvSpPr>
        <p:spPr>
          <a:xfrm>
            <a:off x="306720" y="9204120"/>
            <a:ext cx="17295480" cy="2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60200" indent="-80280" defTabSz="914400">
              <a:lnSpc>
                <a:spcPts val="1749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1060" spc="-1" strike="noStrike">
                <a:solidFill>
                  <a:srgbClr val="e0d6de"/>
                </a:solidFill>
                <a:latin typeface="Arimo Bold"/>
                <a:ea typeface="Arimo Bold"/>
              </a:rPr>
              <a:t>PC2</a:t>
            </a:r>
            <a:r>
              <a:rPr b="0" lang="en-US" sz="1060" spc="-1" strike="noStrike">
                <a:solidFill>
                  <a:srgbClr val="e0d6de"/>
                </a:solidFill>
                <a:latin typeface="arial"/>
                <a:ea typeface="arial"/>
              </a:rPr>
              <a:t>: Basement, Distance to School, Rooms (location and amenities).</a:t>
            </a:r>
            <a:endParaRPr b="0" lang="en-US" sz="1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TextBox 9"/>
          <p:cNvSpPr/>
          <p:nvPr/>
        </p:nvSpPr>
        <p:spPr>
          <a:xfrm>
            <a:off x="306720" y="9504720"/>
            <a:ext cx="17295480" cy="2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60200" indent="-80280" defTabSz="914400">
              <a:lnSpc>
                <a:spcPts val="1749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1060" spc="-1" strike="noStrike">
                <a:solidFill>
                  <a:srgbClr val="e0d6de"/>
                </a:solidFill>
                <a:latin typeface="Arimo Bold"/>
                <a:ea typeface="Arimo Bold"/>
              </a:rPr>
              <a:t>PC3</a:t>
            </a:r>
            <a:r>
              <a:rPr b="0" lang="en-US" sz="1060" spc="-1" strike="noStrike">
                <a:solidFill>
                  <a:srgbClr val="e0d6de"/>
                </a:solidFill>
                <a:latin typeface="arial"/>
                <a:ea typeface="arial"/>
              </a:rPr>
              <a:t>: Basement, Rooms (variations in basement and room count).</a:t>
            </a:r>
            <a:endParaRPr b="0" lang="en-US" sz="1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TextBox 10"/>
          <p:cNvSpPr/>
          <p:nvPr/>
        </p:nvSpPr>
        <p:spPr>
          <a:xfrm>
            <a:off x="306720" y="9799200"/>
            <a:ext cx="17295480" cy="2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60200" indent="-80280" defTabSz="914400">
              <a:lnSpc>
                <a:spcPts val="1749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060" spc="-1" strike="noStrike">
                <a:solidFill>
                  <a:srgbClr val="e0d6de"/>
                </a:solidFill>
                <a:latin typeface="arial"/>
                <a:ea typeface="arial"/>
              </a:rPr>
              <a:t>PC3 mainly reflects variations in </a:t>
            </a:r>
            <a:r>
              <a:rPr b="1" lang="en-US" sz="1060" spc="-1" strike="noStrike">
                <a:solidFill>
                  <a:srgbClr val="e0d6de"/>
                </a:solidFill>
                <a:latin typeface="Arimo Bold"/>
                <a:ea typeface="Arimo Bold"/>
              </a:rPr>
              <a:t>Basement</a:t>
            </a:r>
            <a:r>
              <a:rPr b="0" lang="en-US" sz="1060" spc="-1" strike="noStrike">
                <a:solidFill>
                  <a:srgbClr val="e0d6de"/>
                </a:solidFill>
                <a:latin typeface="arial"/>
                <a:ea typeface="arial"/>
              </a:rPr>
              <a:t> and </a:t>
            </a:r>
            <a:r>
              <a:rPr b="1" lang="en-US" sz="1060" spc="-1" strike="noStrike">
                <a:solidFill>
                  <a:srgbClr val="e0d6de"/>
                </a:solidFill>
                <a:latin typeface="Arimo Bold"/>
                <a:ea typeface="Arimo Bold"/>
              </a:rPr>
              <a:t>Rooms</a:t>
            </a:r>
            <a:r>
              <a:rPr b="0" lang="en-US" sz="1060" spc="-1" strike="noStrike">
                <a:solidFill>
                  <a:srgbClr val="e0d6de"/>
                </a:solidFill>
                <a:latin typeface="arial"/>
                <a:ea typeface="arial"/>
              </a:rPr>
              <a:t>, which are already covered by PC1 and PC2. Discarding PC3 simplifies the model while still retaining most of the variance.</a:t>
            </a:r>
            <a:endParaRPr b="0" lang="en-US" sz="1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4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555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6" name="TextBox 5"/>
          <p:cNvSpPr/>
          <p:nvPr/>
        </p:nvSpPr>
        <p:spPr>
          <a:xfrm>
            <a:off x="960120" y="716400"/>
            <a:ext cx="4115160" cy="5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000"/>
              </a:lnSpc>
            </a:pPr>
            <a:r>
              <a:rPr b="1" lang="en-US" sz="3190" spc="-1" strike="noStrike">
                <a:solidFill>
                  <a:srgbClr val="97b8ff"/>
                </a:solidFill>
                <a:latin typeface="Arimo Bold"/>
                <a:ea typeface="Arimo Bold"/>
              </a:rPr>
              <a:t>2-Classification</a:t>
            </a:r>
            <a:endParaRPr b="0" lang="en-US" sz="3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TextBox 6"/>
          <p:cNvSpPr/>
          <p:nvPr/>
        </p:nvSpPr>
        <p:spPr>
          <a:xfrm>
            <a:off x="960120" y="172224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130" spc="-1" strike="noStrike">
                <a:solidFill>
                  <a:srgbClr val="e0d6de"/>
                </a:solidFill>
                <a:latin typeface="Arimo Bold"/>
                <a:ea typeface="Arimo Bold"/>
              </a:rPr>
              <a:t>Dataset Example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TextBox 7"/>
          <p:cNvSpPr/>
          <p:nvPr/>
        </p:nvSpPr>
        <p:spPr>
          <a:xfrm>
            <a:off x="960120" y="246996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130" spc="-1" strike="noStrike">
                <a:solidFill>
                  <a:srgbClr val="e0d6de"/>
                </a:solidFill>
                <a:latin typeface="Arimo Bold"/>
                <a:ea typeface="Arimo Bold"/>
              </a:rPr>
              <a:t>Features</a:t>
            </a:r>
            <a:r>
              <a:rPr b="0" lang="en-US" sz="2130" spc="-1" strike="noStrike">
                <a:solidFill>
                  <a:srgbClr val="e0d6de"/>
                </a:solidFill>
                <a:latin typeface="arial"/>
                <a:ea typeface="arial"/>
              </a:rPr>
              <a:t>: Blood pressure, cholesterol, and glucose levels (some may be highly correlated, e.g., glucose and cholesterol).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TextBox 8"/>
          <p:cNvSpPr/>
          <p:nvPr/>
        </p:nvSpPr>
        <p:spPr>
          <a:xfrm>
            <a:off x="960120" y="300528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2130" spc="-1" strike="noStrike">
                <a:solidFill>
                  <a:srgbClr val="e0d6de"/>
                </a:solidFill>
                <a:latin typeface="Arimo Bold"/>
                <a:ea typeface="Arimo Bold"/>
              </a:rPr>
              <a:t>Target</a:t>
            </a:r>
            <a:r>
              <a:rPr b="0" lang="en-US" sz="2130" spc="-1" strike="noStrike">
                <a:solidFill>
                  <a:srgbClr val="e0d6de"/>
                </a:solidFill>
                <a:latin typeface="arial"/>
                <a:ea typeface="arial"/>
              </a:rPr>
              <a:t>: Disease status (binary: Healthy or Not Healthy),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TextBox 9"/>
          <p:cNvSpPr/>
          <p:nvPr/>
        </p:nvSpPr>
        <p:spPr>
          <a:xfrm>
            <a:off x="960120" y="375300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130" spc="-1" strike="noStrike">
                <a:solidFill>
                  <a:srgbClr val="e0d6de"/>
                </a:solidFill>
                <a:latin typeface="Arimo Bold"/>
                <a:ea typeface="Arimo Bold"/>
              </a:rPr>
              <a:t>Why PCA?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TextBox 10"/>
          <p:cNvSpPr/>
          <p:nvPr/>
        </p:nvSpPr>
        <p:spPr>
          <a:xfrm>
            <a:off x="960120" y="4500720"/>
            <a:ext cx="16367040" cy="8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130" spc="-1" strike="noStrike">
                <a:solidFill>
                  <a:srgbClr val="e0d6de"/>
                </a:solidFill>
                <a:latin typeface="arial"/>
                <a:ea typeface="arial"/>
              </a:rPr>
              <a:t>Highly correlated features, such as glucose and cholesterol, may lead to overfitting by causing the model to focus on redundant patterns instead of meaningful trends.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TextBox 11"/>
          <p:cNvSpPr/>
          <p:nvPr/>
        </p:nvSpPr>
        <p:spPr>
          <a:xfrm>
            <a:off x="960120" y="547452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130" spc="-1" strike="noStrike">
                <a:solidFill>
                  <a:srgbClr val="e0d6de"/>
                </a:solidFill>
                <a:latin typeface="arial"/>
                <a:ea typeface="arial"/>
              </a:rPr>
              <a:t>PCA combines these correlated features, reducing redundancy and simplifying the data.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TextBox 12"/>
          <p:cNvSpPr/>
          <p:nvPr/>
        </p:nvSpPr>
        <p:spPr>
          <a:xfrm>
            <a:off x="960120" y="622224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130" spc="-1" strike="noStrike">
                <a:solidFill>
                  <a:srgbClr val="e0d6de"/>
                </a:solidFill>
                <a:latin typeface="Arimo Bold"/>
                <a:ea typeface="Arimo Bold"/>
              </a:rPr>
              <a:t>Steps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TextBox 13"/>
          <p:cNvSpPr/>
          <p:nvPr/>
        </p:nvSpPr>
        <p:spPr>
          <a:xfrm>
            <a:off x="960120" y="696996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e0d6de"/>
              </a:buClr>
              <a:buFont typeface="OpenSymbol"/>
              <a:buAutoNum type="arabicPeriod"/>
            </a:pPr>
            <a:r>
              <a:rPr b="0" lang="en-US" sz="2130" spc="-1" strike="noStrike">
                <a:solidFill>
                  <a:srgbClr val="e0d6de"/>
                </a:solidFill>
                <a:latin typeface="arial"/>
                <a:ea typeface="arial"/>
              </a:rPr>
              <a:t>Use PCA to reduce dimensions (e.g., from 10 features to 3 principal components).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TextBox 14"/>
          <p:cNvSpPr/>
          <p:nvPr/>
        </p:nvSpPr>
        <p:spPr>
          <a:xfrm>
            <a:off x="960120" y="750528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e0d6de"/>
              </a:buClr>
              <a:buFont typeface="OpenSymbol"/>
              <a:buAutoNum type="arabicPeriod"/>
            </a:pPr>
            <a:r>
              <a:rPr b="0" lang="en-US" sz="2130" spc="-1" strike="noStrike">
                <a:solidFill>
                  <a:srgbClr val="e0d6de"/>
                </a:solidFill>
                <a:latin typeface="arial"/>
                <a:ea typeface="arial"/>
              </a:rPr>
              <a:t>Train a classifier (e.g., Decision Tree or SVM) on the reduced dataset.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TextBox 15"/>
          <p:cNvSpPr/>
          <p:nvPr/>
        </p:nvSpPr>
        <p:spPr>
          <a:xfrm>
            <a:off x="960120" y="825264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1" lang="en-US" sz="2130" spc="-1" strike="noStrike">
                <a:solidFill>
                  <a:srgbClr val="e0d6de"/>
                </a:solidFill>
                <a:latin typeface="Arimo Bold"/>
                <a:ea typeface="Arimo Bold"/>
              </a:rPr>
              <a:t>Outcome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TextBox 16"/>
          <p:cNvSpPr/>
          <p:nvPr/>
        </p:nvSpPr>
        <p:spPr>
          <a:xfrm>
            <a:off x="960120" y="9000360"/>
            <a:ext cx="163670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2130" spc="-1" strike="noStrike">
                <a:solidFill>
                  <a:srgbClr val="e0d6de"/>
                </a:solidFill>
                <a:latin typeface="arial"/>
                <a:ea typeface="arial"/>
              </a:rPr>
              <a:t>Reduced complexity, faster training, and a model that generalizes better without overfitting.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Freeform 1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9" name="Group 1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570" name="Freeform 3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71" name="TextBox 1"/>
          <p:cNvSpPr/>
          <p:nvPr/>
        </p:nvSpPr>
        <p:spPr>
          <a:xfrm>
            <a:off x="992160" y="1035720"/>
            <a:ext cx="708804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Pros and Cons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TextBox 2"/>
          <p:cNvSpPr/>
          <p:nvPr/>
        </p:nvSpPr>
        <p:spPr>
          <a:xfrm>
            <a:off x="992160" y="244116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PCA offers advantages but also has limitations.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Freeform 23"/>
          <p:cNvSpPr/>
          <p:nvPr/>
        </p:nvSpPr>
        <p:spPr>
          <a:xfrm>
            <a:off x="992160" y="3318480"/>
            <a:ext cx="708480" cy="708480"/>
          </a:xfrm>
          <a:custGeom>
            <a:avLst/>
            <a:gdLst>
              <a:gd name="textAreaLeft" fmla="*/ 0 w 708480"/>
              <a:gd name="textAreaRight" fmla="*/ 708840 w 708480"/>
              <a:gd name="textAreaTop" fmla="*/ 0 h 708480"/>
              <a:gd name="textAreaBottom" fmla="*/ 708840 h 708480"/>
            </a:gdLst>
            <a:ahLst/>
            <a:rect l="textAreaLeft" t="textAreaTop" r="textAreaRight" b="textAreaBottom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TextBox 3"/>
          <p:cNvSpPr/>
          <p:nvPr/>
        </p:nvSpPr>
        <p:spPr>
          <a:xfrm>
            <a:off x="992160" y="427248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Simplifies Data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TextBox 4"/>
          <p:cNvSpPr/>
          <p:nvPr/>
        </p:nvSpPr>
        <p:spPr>
          <a:xfrm>
            <a:off x="992160" y="4818960"/>
            <a:ext cx="375660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Reduces complexity and dimensionality.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Freeform 24"/>
          <p:cNvSpPr/>
          <p:nvPr/>
        </p:nvSpPr>
        <p:spPr>
          <a:xfrm>
            <a:off x="5174280" y="3318480"/>
            <a:ext cx="708480" cy="708480"/>
          </a:xfrm>
          <a:custGeom>
            <a:avLst/>
            <a:gdLst>
              <a:gd name="textAreaLeft" fmla="*/ 0 w 708480"/>
              <a:gd name="textAreaRight" fmla="*/ 708840 w 708480"/>
              <a:gd name="textAreaTop" fmla="*/ 0 h 708480"/>
              <a:gd name="textAreaBottom" fmla="*/ 708840 h 708480"/>
            </a:gdLst>
            <a:ahLst/>
            <a:rect l="textAreaLeft" t="textAreaTop" r="textAreaRight" b="textAreaBottom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TextBox 32"/>
          <p:cNvSpPr/>
          <p:nvPr/>
        </p:nvSpPr>
        <p:spPr>
          <a:xfrm>
            <a:off x="5174280" y="4272480"/>
            <a:ext cx="37566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Improves Visualization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TextBox 33"/>
          <p:cNvSpPr/>
          <p:nvPr/>
        </p:nvSpPr>
        <p:spPr>
          <a:xfrm>
            <a:off x="5174280" y="5261760"/>
            <a:ext cx="37566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Easier to understand.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Freeform 27"/>
          <p:cNvSpPr/>
          <p:nvPr/>
        </p:nvSpPr>
        <p:spPr>
          <a:xfrm>
            <a:off x="9356400" y="3318480"/>
            <a:ext cx="708480" cy="708480"/>
          </a:xfrm>
          <a:custGeom>
            <a:avLst/>
            <a:gdLst>
              <a:gd name="textAreaLeft" fmla="*/ 0 w 708480"/>
              <a:gd name="textAreaRight" fmla="*/ 708840 w 708480"/>
              <a:gd name="textAreaTop" fmla="*/ 0 h 708480"/>
              <a:gd name="textAreaBottom" fmla="*/ 708840 h 708480"/>
            </a:gdLst>
            <a:ahLst/>
            <a:rect l="textAreaLeft" t="textAreaTop" r="textAreaRight" b="textAreaBottom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TextBox 43"/>
          <p:cNvSpPr/>
          <p:nvPr/>
        </p:nvSpPr>
        <p:spPr>
          <a:xfrm>
            <a:off x="9356400" y="427248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Reduces Noise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TextBox 44"/>
          <p:cNvSpPr/>
          <p:nvPr/>
        </p:nvSpPr>
        <p:spPr>
          <a:xfrm>
            <a:off x="9356400" y="4818960"/>
            <a:ext cx="375660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Removes irrelevant information.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Freeform 29"/>
          <p:cNvSpPr/>
          <p:nvPr/>
        </p:nvSpPr>
        <p:spPr>
          <a:xfrm>
            <a:off x="13538880" y="3318480"/>
            <a:ext cx="708480" cy="708480"/>
          </a:xfrm>
          <a:custGeom>
            <a:avLst/>
            <a:gdLst>
              <a:gd name="textAreaLeft" fmla="*/ 0 w 708480"/>
              <a:gd name="textAreaRight" fmla="*/ 708840 w 708480"/>
              <a:gd name="textAreaTop" fmla="*/ 0 h 708480"/>
              <a:gd name="textAreaBottom" fmla="*/ 708840 h 708480"/>
            </a:gdLst>
            <a:ahLst/>
            <a:rect l="textAreaLeft" t="textAreaTop" r="textAreaRight" b="textAreaBottom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TextBox 45"/>
          <p:cNvSpPr/>
          <p:nvPr/>
        </p:nvSpPr>
        <p:spPr>
          <a:xfrm>
            <a:off x="13538880" y="4272480"/>
            <a:ext cx="37566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Improve performance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TextBox 55"/>
          <p:cNvSpPr/>
          <p:nvPr/>
        </p:nvSpPr>
        <p:spPr>
          <a:xfrm>
            <a:off x="13538880" y="5261760"/>
            <a:ext cx="37566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 </a:t>
            </a: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by reducing overfitting.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Freeform 30"/>
          <p:cNvSpPr/>
          <p:nvPr/>
        </p:nvSpPr>
        <p:spPr>
          <a:xfrm>
            <a:off x="992160" y="6681600"/>
            <a:ext cx="708480" cy="708480"/>
          </a:xfrm>
          <a:custGeom>
            <a:avLst/>
            <a:gdLst>
              <a:gd name="textAreaLeft" fmla="*/ 0 w 708480"/>
              <a:gd name="textAreaRight" fmla="*/ 708840 w 708480"/>
              <a:gd name="textAreaTop" fmla="*/ 0 h 708480"/>
              <a:gd name="textAreaBottom" fmla="*/ 708840 h 708480"/>
            </a:gdLst>
            <a:ahLst/>
            <a:rect l="textAreaLeft" t="textAreaTop" r="textAreaRight" b="textAreaBottom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TextBox 56"/>
          <p:cNvSpPr/>
          <p:nvPr/>
        </p:nvSpPr>
        <p:spPr>
          <a:xfrm>
            <a:off x="992160" y="763560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Non-Linear Data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TextBox 57"/>
          <p:cNvSpPr/>
          <p:nvPr/>
        </p:nvSpPr>
        <p:spPr>
          <a:xfrm>
            <a:off x="992160" y="8182080"/>
            <a:ext cx="37566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Not suitable for all datasets.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Freeform 35"/>
          <p:cNvSpPr/>
          <p:nvPr/>
        </p:nvSpPr>
        <p:spPr>
          <a:xfrm>
            <a:off x="5174280" y="6681600"/>
            <a:ext cx="708480" cy="708480"/>
          </a:xfrm>
          <a:custGeom>
            <a:avLst/>
            <a:gdLst>
              <a:gd name="textAreaLeft" fmla="*/ 0 w 708480"/>
              <a:gd name="textAreaRight" fmla="*/ 708840 w 708480"/>
              <a:gd name="textAreaTop" fmla="*/ 0 h 708480"/>
              <a:gd name="textAreaBottom" fmla="*/ 708840 h 708480"/>
            </a:gdLst>
            <a:ahLst/>
            <a:rect l="textAreaLeft" t="textAreaTop" r="textAreaRight" b="textAreaBottom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TextBox 69"/>
          <p:cNvSpPr/>
          <p:nvPr/>
        </p:nvSpPr>
        <p:spPr>
          <a:xfrm>
            <a:off x="5174280" y="763560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Hard interpret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TextBox 70"/>
          <p:cNvSpPr/>
          <p:nvPr/>
        </p:nvSpPr>
        <p:spPr>
          <a:xfrm>
            <a:off x="5174280" y="8182080"/>
            <a:ext cx="375660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Data becomes harder to interpret.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Freeform 36"/>
          <p:cNvSpPr/>
          <p:nvPr/>
        </p:nvSpPr>
        <p:spPr>
          <a:xfrm>
            <a:off x="9356400" y="6681600"/>
            <a:ext cx="708480" cy="708480"/>
          </a:xfrm>
          <a:custGeom>
            <a:avLst/>
            <a:gdLst>
              <a:gd name="textAreaLeft" fmla="*/ 0 w 708480"/>
              <a:gd name="textAreaRight" fmla="*/ 708840 w 708480"/>
              <a:gd name="textAreaTop" fmla="*/ 0 h 708480"/>
              <a:gd name="textAreaBottom" fmla="*/ 708840 h 708480"/>
            </a:gdLst>
            <a:ahLst/>
            <a:rect l="textAreaLeft" t="textAreaTop" r="textAreaRight" b="textAreaBottom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TextBox 71"/>
          <p:cNvSpPr/>
          <p:nvPr/>
        </p:nvSpPr>
        <p:spPr>
          <a:xfrm>
            <a:off x="9356400" y="763560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Sensitive to scaling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TextBox 72"/>
          <p:cNvSpPr/>
          <p:nvPr/>
        </p:nvSpPr>
        <p:spPr>
          <a:xfrm>
            <a:off x="9356400" y="8182080"/>
            <a:ext cx="37566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requiring standardization.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Freeform 37"/>
          <p:cNvSpPr/>
          <p:nvPr/>
        </p:nvSpPr>
        <p:spPr>
          <a:xfrm>
            <a:off x="13538880" y="6681600"/>
            <a:ext cx="708480" cy="708480"/>
          </a:xfrm>
          <a:custGeom>
            <a:avLst/>
            <a:gdLst>
              <a:gd name="textAreaLeft" fmla="*/ 0 w 708480"/>
              <a:gd name="textAreaRight" fmla="*/ 708840 w 708480"/>
              <a:gd name="textAreaTop" fmla="*/ 0 h 708480"/>
              <a:gd name="textAreaBottom" fmla="*/ 708840 h 708480"/>
            </a:gdLst>
            <a:ahLst/>
            <a:rect l="textAreaLeft" t="textAreaTop" r="textAreaRight" b="textAreaBottom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TextBox 73"/>
          <p:cNvSpPr/>
          <p:nvPr/>
        </p:nvSpPr>
        <p:spPr>
          <a:xfrm>
            <a:off x="13538880" y="763560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Loss of Information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TextBox 74"/>
          <p:cNvSpPr/>
          <p:nvPr/>
        </p:nvSpPr>
        <p:spPr>
          <a:xfrm>
            <a:off x="13538880" y="8182080"/>
            <a:ext cx="375660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if the n_components chosen is too low.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3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84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5" name="Freeform 5"/>
          <p:cNvSpPr/>
          <p:nvPr/>
        </p:nvSpPr>
        <p:spPr>
          <a:xfrm>
            <a:off x="16049160" y="9686880"/>
            <a:ext cx="2152800" cy="514080"/>
          </a:xfrm>
          <a:custGeom>
            <a:avLst/>
            <a:gdLst>
              <a:gd name="textAreaLeft" fmla="*/ 0 w 2152800"/>
              <a:gd name="textAreaRight" fmla="*/ 2153160 w 2152800"/>
              <a:gd name="textAreaTop" fmla="*/ 0 h 514080"/>
              <a:gd name="textAreaBottom" fmla="*/ 514440 h 514080"/>
            </a:gdLst>
            <a:ahLst/>
            <a:rect l="textAreaLeft" t="textAreaTop" r="textAreaRight" b="textAreaBottom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Freeform 6"/>
          <p:cNvSpPr/>
          <p:nvPr/>
        </p:nvSpPr>
        <p:spPr>
          <a:xfrm>
            <a:off x="11430000" y="0"/>
            <a:ext cx="6857640" cy="10286640"/>
          </a:xfrm>
          <a:custGeom>
            <a:avLst/>
            <a:gdLst>
              <a:gd name="textAreaLeft" fmla="*/ 0 w 6857640"/>
              <a:gd name="textAreaRight" fmla="*/ 6858000 w 685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Freeform 7"/>
          <p:cNvSpPr/>
          <p:nvPr/>
        </p:nvSpPr>
        <p:spPr>
          <a:xfrm>
            <a:off x="12282480" y="3228840"/>
            <a:ext cx="5152680" cy="3828600"/>
          </a:xfrm>
          <a:custGeom>
            <a:avLst/>
            <a:gdLst>
              <a:gd name="textAreaLeft" fmla="*/ 0 w 5152680"/>
              <a:gd name="textAreaRight" fmla="*/ 5153040 w 5152680"/>
              <a:gd name="textAreaTop" fmla="*/ 0 h 3828600"/>
              <a:gd name="textAreaBottom" fmla="*/ 3828960 h 3828600"/>
            </a:gdLst>
            <a:ahLst/>
            <a:rect l="textAreaLeft" t="textAreaTop" r="textAreaRight" b="textAreaBottom"/>
            <a:pathLst>
              <a:path w="5153025" h="3829050">
                <a:moveTo>
                  <a:pt x="0" y="0"/>
                </a:moveTo>
                <a:lnTo>
                  <a:pt x="5153024" y="0"/>
                </a:lnTo>
                <a:lnTo>
                  <a:pt x="5153024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Box 8"/>
          <p:cNvSpPr/>
          <p:nvPr/>
        </p:nvSpPr>
        <p:spPr>
          <a:xfrm>
            <a:off x="778320" y="1275840"/>
            <a:ext cx="9722160" cy="69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437"/>
              </a:lnSpc>
            </a:pPr>
            <a:r>
              <a:rPr b="0" lang="en-US" sz="4370" spc="-1" strike="noStrike">
                <a:solidFill>
                  <a:srgbClr val="97b8ff"/>
                </a:solidFill>
                <a:latin typeface="arial"/>
                <a:ea typeface="arial"/>
              </a:rPr>
              <a:t>What is Dimensionality reduction?</a:t>
            </a:r>
            <a:endParaRPr b="0" lang="en-US" sz="43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Box 9"/>
          <p:cNvSpPr/>
          <p:nvPr/>
        </p:nvSpPr>
        <p:spPr>
          <a:xfrm>
            <a:off x="778320" y="2256840"/>
            <a:ext cx="98733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750"/>
              </a:lnSpc>
            </a:pP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Dimensionality reduction is a Machine Learning technique that reduces the number of dimensions (or variables, features) in a dataset while keeping the important information.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10"/>
          <p:cNvSpPr/>
          <p:nvPr/>
        </p:nvSpPr>
        <p:spPr>
          <a:xfrm>
            <a:off x="778320" y="3218040"/>
            <a:ext cx="98733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750"/>
              </a:lnSpc>
            </a:pP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Common Dimensionality Reduction Techniques: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Box 11"/>
          <p:cNvSpPr/>
          <p:nvPr/>
        </p:nvSpPr>
        <p:spPr>
          <a:xfrm>
            <a:off x="778320" y="3823920"/>
            <a:ext cx="98733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750"/>
              </a:lnSpc>
            </a:pP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PCA , t-Distributed Stochastic Neighbor Embedding (t-SNE), Linear Discriminant Analysis (LDA), Autoencoders.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Box 12"/>
          <p:cNvSpPr/>
          <p:nvPr/>
        </p:nvSpPr>
        <p:spPr>
          <a:xfrm>
            <a:off x="778320" y="4785120"/>
            <a:ext cx="98733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750"/>
              </a:lnSpc>
            </a:pP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Why Use Dimensionality Reduction?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3" name="Group 13"/>
          <p:cNvGrpSpPr/>
          <p:nvPr/>
        </p:nvGrpSpPr>
        <p:grpSpPr>
          <a:xfrm>
            <a:off x="778320" y="5476680"/>
            <a:ext cx="4825080" cy="1636560"/>
            <a:chOff x="778320" y="5476680"/>
            <a:chExt cx="4825080" cy="1636560"/>
          </a:xfrm>
        </p:grpSpPr>
        <p:sp>
          <p:nvSpPr>
            <p:cNvPr id="94" name="Freeform 14"/>
            <p:cNvSpPr/>
            <p:nvPr/>
          </p:nvSpPr>
          <p:spPr>
            <a:xfrm>
              <a:off x="778320" y="5476680"/>
              <a:ext cx="4825080" cy="1636560"/>
            </a:xfrm>
            <a:custGeom>
              <a:avLst/>
              <a:gdLst>
                <a:gd name="textAreaLeft" fmla="*/ 0 w 4825080"/>
                <a:gd name="textAreaRight" fmla="*/ 4825440 w 4825080"/>
                <a:gd name="textAreaTop" fmla="*/ 0 h 1636560"/>
                <a:gd name="textAreaBottom" fmla="*/ 1636920 h 1636560"/>
              </a:gdLst>
              <a:ahLst/>
              <a:rect l="textAreaLeft" t="textAreaTop" r="textAreaRight" b="textAreaBottom"/>
              <a:pathLst>
                <a:path w="6434074" h="2182622">
                  <a:moveTo>
                    <a:pt x="0" y="44450"/>
                  </a:moveTo>
                  <a:cubicBezTo>
                    <a:pt x="0" y="19939"/>
                    <a:pt x="19939" y="0"/>
                    <a:pt x="44450" y="0"/>
                  </a:cubicBezTo>
                  <a:lnTo>
                    <a:pt x="6389624" y="0"/>
                  </a:lnTo>
                  <a:cubicBezTo>
                    <a:pt x="6414135" y="0"/>
                    <a:pt x="6434074" y="19939"/>
                    <a:pt x="6434074" y="44450"/>
                  </a:cubicBezTo>
                  <a:lnTo>
                    <a:pt x="6434074" y="2138172"/>
                  </a:lnTo>
                  <a:cubicBezTo>
                    <a:pt x="6434074" y="2162683"/>
                    <a:pt x="6414135" y="2182622"/>
                    <a:pt x="6389624" y="2182622"/>
                  </a:cubicBezTo>
                  <a:lnTo>
                    <a:pt x="44450" y="2182622"/>
                  </a:lnTo>
                  <a:cubicBezTo>
                    <a:pt x="19939" y="2182622"/>
                    <a:pt x="0" y="2162683"/>
                    <a:pt x="0" y="2138172"/>
                  </a:cubicBez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5" name="TextBox 15"/>
          <p:cNvSpPr/>
          <p:nvPr/>
        </p:nvSpPr>
        <p:spPr>
          <a:xfrm>
            <a:off x="1000440" y="5680080"/>
            <a:ext cx="27792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87"/>
              </a:lnSpc>
            </a:pPr>
            <a:r>
              <a:rPr b="0" lang="en-US" sz="2190" spc="-1" strike="noStrike">
                <a:solidFill>
                  <a:srgbClr val="7af0ff"/>
                </a:solidFill>
                <a:latin typeface="arial"/>
                <a:ea typeface="arial"/>
              </a:rPr>
              <a:t>Efficiency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Box 16"/>
          <p:cNvSpPr/>
          <p:nvPr/>
        </p:nvSpPr>
        <p:spPr>
          <a:xfrm>
            <a:off x="1000440" y="6094080"/>
            <a:ext cx="438048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750"/>
              </a:lnSpc>
            </a:pPr>
            <a:r>
              <a:rPr b="0" lang="en-US" sz="1750" spc="-1" strike="noStrike">
                <a:solidFill>
                  <a:srgbClr val="ffffff"/>
                </a:solidFill>
                <a:latin typeface="arial"/>
                <a:ea typeface="arial"/>
              </a:rPr>
              <a:t>Reduces calculation time and resources.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7" name="Group 17"/>
          <p:cNvGrpSpPr/>
          <p:nvPr/>
        </p:nvGrpSpPr>
        <p:grpSpPr>
          <a:xfrm>
            <a:off x="5826240" y="5476680"/>
            <a:ext cx="4825080" cy="1636560"/>
            <a:chOff x="5826240" y="5476680"/>
            <a:chExt cx="4825080" cy="1636560"/>
          </a:xfrm>
        </p:grpSpPr>
        <p:sp>
          <p:nvSpPr>
            <p:cNvPr id="98" name="Freeform 18"/>
            <p:cNvSpPr/>
            <p:nvPr/>
          </p:nvSpPr>
          <p:spPr>
            <a:xfrm>
              <a:off x="5826240" y="5476680"/>
              <a:ext cx="4825080" cy="1636560"/>
            </a:xfrm>
            <a:custGeom>
              <a:avLst/>
              <a:gdLst>
                <a:gd name="textAreaLeft" fmla="*/ 0 w 4825080"/>
                <a:gd name="textAreaRight" fmla="*/ 4825440 w 4825080"/>
                <a:gd name="textAreaTop" fmla="*/ 0 h 1636560"/>
                <a:gd name="textAreaBottom" fmla="*/ 1636920 h 1636560"/>
              </a:gdLst>
              <a:ahLst/>
              <a:rect l="textAreaLeft" t="textAreaTop" r="textAreaRight" b="textAreaBottom"/>
              <a:pathLst>
                <a:path w="6434074" h="2182622">
                  <a:moveTo>
                    <a:pt x="0" y="44450"/>
                  </a:moveTo>
                  <a:cubicBezTo>
                    <a:pt x="0" y="19939"/>
                    <a:pt x="19939" y="0"/>
                    <a:pt x="44450" y="0"/>
                  </a:cubicBezTo>
                  <a:lnTo>
                    <a:pt x="6389624" y="0"/>
                  </a:lnTo>
                  <a:cubicBezTo>
                    <a:pt x="6414135" y="0"/>
                    <a:pt x="6434074" y="19939"/>
                    <a:pt x="6434074" y="44450"/>
                  </a:cubicBezTo>
                  <a:lnTo>
                    <a:pt x="6434074" y="2138172"/>
                  </a:lnTo>
                  <a:cubicBezTo>
                    <a:pt x="6434074" y="2162683"/>
                    <a:pt x="6414135" y="2182622"/>
                    <a:pt x="6389624" y="2182622"/>
                  </a:cubicBezTo>
                  <a:lnTo>
                    <a:pt x="44450" y="2182622"/>
                  </a:lnTo>
                  <a:cubicBezTo>
                    <a:pt x="19939" y="2182622"/>
                    <a:pt x="0" y="2162683"/>
                    <a:pt x="0" y="2138172"/>
                  </a:cubicBez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9" name="TextBox 19"/>
          <p:cNvSpPr/>
          <p:nvPr/>
        </p:nvSpPr>
        <p:spPr>
          <a:xfrm>
            <a:off x="6048360" y="5680080"/>
            <a:ext cx="27792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87"/>
              </a:lnSpc>
            </a:pPr>
            <a:r>
              <a:rPr b="0" lang="en-US" sz="2190" spc="-1" strike="noStrike">
                <a:solidFill>
                  <a:srgbClr val="7af0ff"/>
                </a:solidFill>
                <a:latin typeface="arial"/>
                <a:ea typeface="arial"/>
              </a:rPr>
              <a:t>Visualization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20"/>
          <p:cNvSpPr/>
          <p:nvPr/>
        </p:nvSpPr>
        <p:spPr>
          <a:xfrm>
            <a:off x="6048360" y="6094080"/>
            <a:ext cx="438048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750"/>
              </a:lnSpc>
            </a:pPr>
            <a:r>
              <a:rPr b="0" lang="en-US" sz="1750" spc="-1" strike="noStrike">
                <a:solidFill>
                  <a:srgbClr val="ffffff"/>
                </a:solidFill>
                <a:latin typeface="arial"/>
                <a:ea typeface="arial"/>
              </a:rPr>
              <a:t>Makes it easier to visualize complex, high-dimensional data to lower (2D or 3D).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1" name="Group 21"/>
          <p:cNvGrpSpPr/>
          <p:nvPr/>
        </p:nvGrpSpPr>
        <p:grpSpPr>
          <a:xfrm>
            <a:off x="778320" y="7336080"/>
            <a:ext cx="9873000" cy="1636560"/>
            <a:chOff x="778320" y="7336080"/>
            <a:chExt cx="9873000" cy="1636560"/>
          </a:xfrm>
        </p:grpSpPr>
        <p:sp>
          <p:nvSpPr>
            <p:cNvPr id="102" name="Freeform 22"/>
            <p:cNvSpPr/>
            <p:nvPr/>
          </p:nvSpPr>
          <p:spPr>
            <a:xfrm>
              <a:off x="778320" y="7336080"/>
              <a:ext cx="9873000" cy="1636560"/>
            </a:xfrm>
            <a:custGeom>
              <a:avLst/>
              <a:gdLst>
                <a:gd name="textAreaLeft" fmla="*/ 0 w 9873000"/>
                <a:gd name="textAreaRight" fmla="*/ 9873360 w 9873000"/>
                <a:gd name="textAreaTop" fmla="*/ 0 h 1636560"/>
                <a:gd name="textAreaBottom" fmla="*/ 1636920 h 1636560"/>
              </a:gdLst>
              <a:ahLst/>
              <a:rect l="textAreaLeft" t="textAreaTop" r="textAreaRight" b="textAreaBottom"/>
              <a:pathLst>
                <a:path w="13164693" h="2182622">
                  <a:moveTo>
                    <a:pt x="0" y="44450"/>
                  </a:moveTo>
                  <a:cubicBezTo>
                    <a:pt x="0" y="19939"/>
                    <a:pt x="19939" y="0"/>
                    <a:pt x="44450" y="0"/>
                  </a:cubicBezTo>
                  <a:lnTo>
                    <a:pt x="13120243" y="0"/>
                  </a:lnTo>
                  <a:cubicBezTo>
                    <a:pt x="13144754" y="0"/>
                    <a:pt x="13164693" y="19939"/>
                    <a:pt x="13164693" y="44450"/>
                  </a:cubicBezTo>
                  <a:lnTo>
                    <a:pt x="13164693" y="2138172"/>
                  </a:lnTo>
                  <a:cubicBezTo>
                    <a:pt x="13164693" y="2162683"/>
                    <a:pt x="13144754" y="2182622"/>
                    <a:pt x="13120243" y="2182622"/>
                  </a:cubicBezTo>
                  <a:lnTo>
                    <a:pt x="44450" y="2182622"/>
                  </a:lnTo>
                  <a:cubicBezTo>
                    <a:pt x="19939" y="2182622"/>
                    <a:pt x="0" y="2162683"/>
                    <a:pt x="0" y="2138172"/>
                  </a:cubicBez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3" name="TextBox 23"/>
          <p:cNvSpPr/>
          <p:nvPr/>
        </p:nvSpPr>
        <p:spPr>
          <a:xfrm>
            <a:off x="1000440" y="7539480"/>
            <a:ext cx="29736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687"/>
              </a:lnSpc>
            </a:pPr>
            <a:r>
              <a:rPr b="1" lang="en-US" sz="2190" spc="-1" strike="noStrike">
                <a:solidFill>
                  <a:srgbClr val="7af0ff"/>
                </a:solidFill>
                <a:latin typeface="Arimo Bold"/>
                <a:ea typeface="Arimo Bold"/>
              </a:rPr>
              <a:t>Avoiding Overfitting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24"/>
          <p:cNvSpPr/>
          <p:nvPr/>
        </p:nvSpPr>
        <p:spPr>
          <a:xfrm>
            <a:off x="1000440" y="7953480"/>
            <a:ext cx="94284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750"/>
              </a:lnSpc>
            </a:pPr>
            <a:r>
              <a:rPr b="0" lang="en-US" sz="1750" spc="-1" strike="noStrike">
                <a:solidFill>
                  <a:srgbClr val="ffffff"/>
                </a:solidFill>
                <a:latin typeface="arial"/>
                <a:ea typeface="arial"/>
              </a:rPr>
              <a:t>Fewer dimensions can reduce the risk of overfitting by eliminating irrelevant or noisy features.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6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107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8" name="Freeform 5"/>
          <p:cNvSpPr/>
          <p:nvPr/>
        </p:nvSpPr>
        <p:spPr>
          <a:xfrm>
            <a:off x="0" y="0"/>
            <a:ext cx="6857640" cy="10286640"/>
          </a:xfrm>
          <a:custGeom>
            <a:avLst/>
            <a:gdLst>
              <a:gd name="textAreaLeft" fmla="*/ 0 w 6857640"/>
              <a:gd name="textAreaRight" fmla="*/ 6858000 w 685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Box 6"/>
          <p:cNvSpPr/>
          <p:nvPr/>
        </p:nvSpPr>
        <p:spPr>
          <a:xfrm>
            <a:off x="7850160" y="1985400"/>
            <a:ext cx="944532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When Should You Use PCA?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0" name="Group 7"/>
          <p:cNvGrpSpPr/>
          <p:nvPr/>
        </p:nvGrpSpPr>
        <p:grpSpPr>
          <a:xfrm>
            <a:off x="7850160" y="4239720"/>
            <a:ext cx="4580640" cy="2086920"/>
            <a:chOff x="7850160" y="4239720"/>
            <a:chExt cx="4580640" cy="2086920"/>
          </a:xfrm>
        </p:grpSpPr>
        <p:sp>
          <p:nvSpPr>
            <p:cNvPr id="111" name="Freeform 8"/>
            <p:cNvSpPr/>
            <p:nvPr/>
          </p:nvSpPr>
          <p:spPr>
            <a:xfrm>
              <a:off x="7850160" y="4239720"/>
              <a:ext cx="4580640" cy="2086920"/>
            </a:xfrm>
            <a:custGeom>
              <a:avLst/>
              <a:gdLst>
                <a:gd name="textAreaLeft" fmla="*/ 0 w 4580640"/>
                <a:gd name="textAreaRight" fmla="*/ 4581000 w 4580640"/>
                <a:gd name="textAreaTop" fmla="*/ 0 h 2086920"/>
                <a:gd name="textAreaBottom" fmla="*/ 2087280 h 2086920"/>
              </a:gdLst>
              <a:ahLst/>
              <a:rect l="textAreaLeft" t="textAreaTop" r="textAreaRight" b="textAreaBottom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12" name="TextBox 9"/>
          <p:cNvSpPr/>
          <p:nvPr/>
        </p:nvSpPr>
        <p:spPr>
          <a:xfrm>
            <a:off x="8133840" y="4485240"/>
            <a:ext cx="36702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High Dimensionality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Box 10"/>
          <p:cNvSpPr/>
          <p:nvPr/>
        </p:nvSpPr>
        <p:spPr>
          <a:xfrm>
            <a:off x="8133840" y="5031720"/>
            <a:ext cx="401364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Many features in the data.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4" name="Group 11"/>
          <p:cNvGrpSpPr/>
          <p:nvPr/>
        </p:nvGrpSpPr>
        <p:grpSpPr>
          <a:xfrm>
            <a:off x="12714840" y="4239720"/>
            <a:ext cx="4580640" cy="2086920"/>
            <a:chOff x="12714840" y="4239720"/>
            <a:chExt cx="4580640" cy="2086920"/>
          </a:xfrm>
        </p:grpSpPr>
        <p:sp>
          <p:nvSpPr>
            <p:cNvPr id="115" name="Freeform 12"/>
            <p:cNvSpPr/>
            <p:nvPr/>
          </p:nvSpPr>
          <p:spPr>
            <a:xfrm>
              <a:off x="12714840" y="4239720"/>
              <a:ext cx="4580640" cy="2086920"/>
            </a:xfrm>
            <a:custGeom>
              <a:avLst/>
              <a:gdLst>
                <a:gd name="textAreaLeft" fmla="*/ 0 w 4580640"/>
                <a:gd name="textAreaRight" fmla="*/ 4581000 w 4580640"/>
                <a:gd name="textAreaTop" fmla="*/ 0 h 2086920"/>
                <a:gd name="textAreaBottom" fmla="*/ 2087280 h 2086920"/>
              </a:gdLst>
              <a:ahLst/>
              <a:rect l="textAreaLeft" t="textAreaTop" r="textAreaRight" b="textAreaBottom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16" name="TextBox 13"/>
          <p:cNvSpPr/>
          <p:nvPr/>
        </p:nvSpPr>
        <p:spPr>
          <a:xfrm>
            <a:off x="12998520" y="448524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Noise Reduction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Box 14"/>
          <p:cNvSpPr/>
          <p:nvPr/>
        </p:nvSpPr>
        <p:spPr>
          <a:xfrm>
            <a:off x="12998520" y="5031720"/>
            <a:ext cx="401364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Removes unnecessary information.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8" name="Group 15"/>
          <p:cNvGrpSpPr/>
          <p:nvPr/>
        </p:nvGrpSpPr>
        <p:grpSpPr>
          <a:xfrm>
            <a:off x="7850160" y="6610680"/>
            <a:ext cx="9444960" cy="1633320"/>
            <a:chOff x="7850160" y="6610680"/>
            <a:chExt cx="9444960" cy="1633320"/>
          </a:xfrm>
        </p:grpSpPr>
        <p:sp>
          <p:nvSpPr>
            <p:cNvPr id="119" name="Freeform 16"/>
            <p:cNvSpPr/>
            <p:nvPr/>
          </p:nvSpPr>
          <p:spPr>
            <a:xfrm>
              <a:off x="7850160" y="6610680"/>
              <a:ext cx="9444960" cy="1633320"/>
            </a:xfrm>
            <a:custGeom>
              <a:avLst/>
              <a:gdLst>
                <a:gd name="textAreaLeft" fmla="*/ 0 w 9444960"/>
                <a:gd name="textAreaRight" fmla="*/ 9445320 w 9444960"/>
                <a:gd name="textAreaTop" fmla="*/ 0 h 1633320"/>
                <a:gd name="textAreaBottom" fmla="*/ 1633680 h 1633320"/>
              </a:gdLst>
              <a:ahLst/>
              <a:rect l="textAreaLeft" t="textAreaTop" r="textAreaRight" b="textAreaBottom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26262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20" name="TextBox 17"/>
          <p:cNvSpPr/>
          <p:nvPr/>
        </p:nvSpPr>
        <p:spPr>
          <a:xfrm>
            <a:off x="8133840" y="685620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Data Visualization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Box 18"/>
          <p:cNvSpPr/>
          <p:nvPr/>
        </p:nvSpPr>
        <p:spPr>
          <a:xfrm>
            <a:off x="8133840" y="7402320"/>
            <a:ext cx="88779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Presents data in 2D or 3D.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3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124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25" name="Freeform 5"/>
          <p:cNvSpPr/>
          <p:nvPr/>
        </p:nvSpPr>
        <p:spPr>
          <a:xfrm>
            <a:off x="16049160" y="9686880"/>
            <a:ext cx="2152800" cy="514080"/>
          </a:xfrm>
          <a:custGeom>
            <a:avLst/>
            <a:gdLst>
              <a:gd name="textAreaLeft" fmla="*/ 0 w 2152800"/>
              <a:gd name="textAreaRight" fmla="*/ 2153160 w 2152800"/>
              <a:gd name="textAreaTop" fmla="*/ 0 h 514080"/>
              <a:gd name="textAreaBottom" fmla="*/ 514440 h 514080"/>
            </a:gdLst>
            <a:ahLst/>
            <a:rect l="textAreaLeft" t="textAreaTop" r="textAreaRight" b="textAreaBottom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Freeform 6"/>
          <p:cNvSpPr/>
          <p:nvPr/>
        </p:nvSpPr>
        <p:spPr>
          <a:xfrm>
            <a:off x="11430000" y="0"/>
            <a:ext cx="6857640" cy="10286640"/>
          </a:xfrm>
          <a:custGeom>
            <a:avLst/>
            <a:gdLst>
              <a:gd name="textAreaLeft" fmla="*/ 0 w 6857640"/>
              <a:gd name="textAreaRight" fmla="*/ 6858000 w 685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Box 7"/>
          <p:cNvSpPr/>
          <p:nvPr/>
        </p:nvSpPr>
        <p:spPr>
          <a:xfrm>
            <a:off x="992160" y="1083600"/>
            <a:ext cx="785880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How Does PCA Work?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Box 8"/>
          <p:cNvSpPr/>
          <p:nvPr/>
        </p:nvSpPr>
        <p:spPr>
          <a:xfrm>
            <a:off x="992160" y="2347200"/>
            <a:ext cx="9445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PCA finds new axes (principal components) that capture most of the variance in the data.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9" name="Group 9"/>
          <p:cNvGrpSpPr/>
          <p:nvPr/>
        </p:nvGrpSpPr>
        <p:grpSpPr>
          <a:xfrm>
            <a:off x="1398240" y="3678120"/>
            <a:ext cx="37800" cy="5467680"/>
            <a:chOff x="1398240" y="3678120"/>
            <a:chExt cx="37800" cy="5467680"/>
          </a:xfrm>
        </p:grpSpPr>
        <p:sp>
          <p:nvSpPr>
            <p:cNvPr id="130" name="Freeform 10"/>
            <p:cNvSpPr/>
            <p:nvPr/>
          </p:nvSpPr>
          <p:spPr>
            <a:xfrm>
              <a:off x="1398240" y="3678120"/>
              <a:ext cx="37800" cy="546768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5467680"/>
                <a:gd name="textAreaBottom" fmla="*/ 5468040 h 5467680"/>
              </a:gdLst>
              <a:ahLst/>
              <a:rect l="textAreaLeft" t="textAreaTop" r="textAreaRight" b="textAreaBottom"/>
              <a:pathLst>
                <a:path w="50800" h="729081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265416"/>
                  </a:lnTo>
                  <a:cubicBezTo>
                    <a:pt x="50800" y="7279386"/>
                    <a:pt x="39370" y="7290816"/>
                    <a:pt x="25400" y="7290816"/>
                  </a:cubicBezTo>
                  <a:cubicBezTo>
                    <a:pt x="11430" y="7290816"/>
                    <a:pt x="0" y="7279386"/>
                    <a:pt x="0" y="7265416"/>
                  </a:cubicBezTo>
                  <a:close/>
                </a:path>
              </a:pathLst>
            </a:custGeom>
            <a:solidFill>
              <a:srgbClr val="3f3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31" name="Group 11"/>
          <p:cNvGrpSpPr/>
          <p:nvPr/>
        </p:nvGrpSpPr>
        <p:grpSpPr>
          <a:xfrm>
            <a:off x="1698120" y="4296960"/>
            <a:ext cx="991800" cy="37800"/>
            <a:chOff x="1698120" y="4296960"/>
            <a:chExt cx="991800" cy="37800"/>
          </a:xfrm>
        </p:grpSpPr>
        <p:sp>
          <p:nvSpPr>
            <p:cNvPr id="132" name="Freeform 12"/>
            <p:cNvSpPr/>
            <p:nvPr/>
          </p:nvSpPr>
          <p:spPr>
            <a:xfrm>
              <a:off x="1698120" y="4296960"/>
              <a:ext cx="991800" cy="37800"/>
            </a:xfrm>
            <a:custGeom>
              <a:avLst/>
              <a:gdLst>
                <a:gd name="textAreaLeft" fmla="*/ 0 w 991800"/>
                <a:gd name="textAreaRight" fmla="*/ 992160 w 99180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840" bIns="-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33" name="Group 13"/>
          <p:cNvGrpSpPr/>
          <p:nvPr/>
        </p:nvGrpSpPr>
        <p:grpSpPr>
          <a:xfrm>
            <a:off x="1098360" y="3997080"/>
            <a:ext cx="637560" cy="637560"/>
            <a:chOff x="1098360" y="3997080"/>
            <a:chExt cx="637560" cy="637560"/>
          </a:xfrm>
        </p:grpSpPr>
        <p:sp>
          <p:nvSpPr>
            <p:cNvPr id="134" name="Freeform 14"/>
            <p:cNvSpPr/>
            <p:nvPr/>
          </p:nvSpPr>
          <p:spPr>
            <a:xfrm>
              <a:off x="1098360" y="3997080"/>
              <a:ext cx="637560" cy="637560"/>
            </a:xfrm>
            <a:custGeom>
              <a:avLst/>
              <a:gdLst>
                <a:gd name="textAreaLeft" fmla="*/ 0 w 637560"/>
                <a:gd name="textAreaRight" fmla="*/ 637920 w 637560"/>
                <a:gd name="textAreaTop" fmla="*/ 0 h 637560"/>
                <a:gd name="textAreaBottom" fmla="*/ 637920 h 637560"/>
              </a:gdLst>
              <a:ahLst/>
              <a:rect l="textAreaLeft" t="textAreaTop" r="textAreaRight" b="textAreaBottom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35" name="TextBox 15"/>
          <p:cNvSpPr/>
          <p:nvPr/>
        </p:nvSpPr>
        <p:spPr>
          <a:xfrm>
            <a:off x="1327320" y="4141440"/>
            <a:ext cx="17964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11"/>
              </a:lnSpc>
            </a:pPr>
            <a:r>
              <a:rPr b="0" lang="en-US" sz="3309" spc="-1" strike="noStrike">
                <a:solidFill>
                  <a:srgbClr val="e0d6de"/>
                </a:solidFill>
                <a:latin typeface="arial"/>
                <a:ea typeface="arial"/>
              </a:rPr>
              <a:t>1</a:t>
            </a:r>
            <a:endParaRPr b="0" lang="en-US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Box 16"/>
          <p:cNvSpPr/>
          <p:nvPr/>
        </p:nvSpPr>
        <p:spPr>
          <a:xfrm>
            <a:off x="2976840" y="3923640"/>
            <a:ext cx="354384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Data Variance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Box 17"/>
          <p:cNvSpPr/>
          <p:nvPr/>
        </p:nvSpPr>
        <p:spPr>
          <a:xfrm>
            <a:off x="2976840" y="4469760"/>
            <a:ext cx="746064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PCA identifies directions of most variation.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8" name="Group 18"/>
          <p:cNvGrpSpPr/>
          <p:nvPr/>
        </p:nvGrpSpPr>
        <p:grpSpPr>
          <a:xfrm>
            <a:off x="1698120" y="6214320"/>
            <a:ext cx="991800" cy="37800"/>
            <a:chOff x="1698120" y="6214320"/>
            <a:chExt cx="991800" cy="37800"/>
          </a:xfrm>
        </p:grpSpPr>
        <p:sp>
          <p:nvSpPr>
            <p:cNvPr id="139" name="Freeform 19"/>
            <p:cNvSpPr/>
            <p:nvPr/>
          </p:nvSpPr>
          <p:spPr>
            <a:xfrm>
              <a:off x="1698120" y="6214320"/>
              <a:ext cx="991800" cy="37800"/>
            </a:xfrm>
            <a:custGeom>
              <a:avLst/>
              <a:gdLst>
                <a:gd name="textAreaLeft" fmla="*/ 0 w 991800"/>
                <a:gd name="textAreaRight" fmla="*/ 992160 w 99180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840" bIns="-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40" name="Group 20"/>
          <p:cNvGrpSpPr/>
          <p:nvPr/>
        </p:nvGrpSpPr>
        <p:grpSpPr>
          <a:xfrm>
            <a:off x="1098360" y="5914440"/>
            <a:ext cx="637560" cy="637560"/>
            <a:chOff x="1098360" y="5914440"/>
            <a:chExt cx="637560" cy="637560"/>
          </a:xfrm>
        </p:grpSpPr>
        <p:sp>
          <p:nvSpPr>
            <p:cNvPr id="141" name="Freeform 21"/>
            <p:cNvSpPr/>
            <p:nvPr/>
          </p:nvSpPr>
          <p:spPr>
            <a:xfrm>
              <a:off x="1098360" y="5914440"/>
              <a:ext cx="637560" cy="637560"/>
            </a:xfrm>
            <a:custGeom>
              <a:avLst/>
              <a:gdLst>
                <a:gd name="textAreaLeft" fmla="*/ 0 w 637560"/>
                <a:gd name="textAreaRight" fmla="*/ 637920 w 637560"/>
                <a:gd name="textAreaTop" fmla="*/ 0 h 637560"/>
                <a:gd name="textAreaBottom" fmla="*/ 637920 h 637560"/>
              </a:gdLst>
              <a:ahLst/>
              <a:rect l="textAreaLeft" t="textAreaTop" r="textAreaRight" b="textAreaBottom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42" name="TextBox 22"/>
          <p:cNvSpPr/>
          <p:nvPr/>
        </p:nvSpPr>
        <p:spPr>
          <a:xfrm>
            <a:off x="1284840" y="6058800"/>
            <a:ext cx="26460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11"/>
              </a:lnSpc>
            </a:pPr>
            <a:r>
              <a:rPr b="0" lang="en-US" sz="3309" spc="-1" strike="noStrike">
                <a:solidFill>
                  <a:srgbClr val="e0d6de"/>
                </a:solidFill>
                <a:latin typeface="arial"/>
                <a:ea typeface="arial"/>
              </a:rPr>
              <a:t>2</a:t>
            </a:r>
            <a:endParaRPr b="0" lang="en-US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23"/>
          <p:cNvSpPr/>
          <p:nvPr/>
        </p:nvSpPr>
        <p:spPr>
          <a:xfrm>
            <a:off x="2976840" y="5840640"/>
            <a:ext cx="405072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Principal Components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Box 24"/>
          <p:cNvSpPr/>
          <p:nvPr/>
        </p:nvSpPr>
        <p:spPr>
          <a:xfrm>
            <a:off x="2976840" y="6387120"/>
            <a:ext cx="746064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New axes that capture most of the data's variance.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5" name="Group 25"/>
          <p:cNvGrpSpPr/>
          <p:nvPr/>
        </p:nvGrpSpPr>
        <p:grpSpPr>
          <a:xfrm>
            <a:off x="1698120" y="8131320"/>
            <a:ext cx="991800" cy="37800"/>
            <a:chOff x="1698120" y="8131320"/>
            <a:chExt cx="991800" cy="37800"/>
          </a:xfrm>
        </p:grpSpPr>
        <p:sp>
          <p:nvSpPr>
            <p:cNvPr id="146" name="Freeform 26"/>
            <p:cNvSpPr/>
            <p:nvPr/>
          </p:nvSpPr>
          <p:spPr>
            <a:xfrm>
              <a:off x="1698120" y="8131320"/>
              <a:ext cx="991800" cy="37800"/>
            </a:xfrm>
            <a:custGeom>
              <a:avLst/>
              <a:gdLst>
                <a:gd name="textAreaLeft" fmla="*/ 0 w 991800"/>
                <a:gd name="textAreaRight" fmla="*/ 992160 w 99180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6840" bIns="-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47" name="Group 27"/>
          <p:cNvGrpSpPr/>
          <p:nvPr/>
        </p:nvGrpSpPr>
        <p:grpSpPr>
          <a:xfrm>
            <a:off x="1098360" y="7831440"/>
            <a:ext cx="637560" cy="637560"/>
            <a:chOff x="1098360" y="7831440"/>
            <a:chExt cx="637560" cy="637560"/>
          </a:xfrm>
        </p:grpSpPr>
        <p:sp>
          <p:nvSpPr>
            <p:cNvPr id="148" name="Freeform 28"/>
            <p:cNvSpPr/>
            <p:nvPr/>
          </p:nvSpPr>
          <p:spPr>
            <a:xfrm>
              <a:off x="1098360" y="7831440"/>
              <a:ext cx="637560" cy="637560"/>
            </a:xfrm>
            <a:custGeom>
              <a:avLst/>
              <a:gdLst>
                <a:gd name="textAreaLeft" fmla="*/ 0 w 637560"/>
                <a:gd name="textAreaRight" fmla="*/ 637920 w 637560"/>
                <a:gd name="textAreaTop" fmla="*/ 0 h 637560"/>
                <a:gd name="textAreaBottom" fmla="*/ 637920 h 637560"/>
              </a:gdLst>
              <a:ahLst/>
              <a:rect l="textAreaLeft" t="textAreaTop" r="textAreaRight" b="textAreaBottom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49" name="TextBox 29"/>
          <p:cNvSpPr/>
          <p:nvPr/>
        </p:nvSpPr>
        <p:spPr>
          <a:xfrm>
            <a:off x="1285560" y="7975800"/>
            <a:ext cx="26352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11"/>
              </a:lnSpc>
            </a:pPr>
            <a:r>
              <a:rPr b="0" lang="en-US" sz="3309" spc="-1" strike="noStrike">
                <a:solidFill>
                  <a:srgbClr val="e0d6de"/>
                </a:solidFill>
                <a:latin typeface="arial"/>
                <a:ea typeface="arial"/>
              </a:rPr>
              <a:t>3</a:t>
            </a:r>
            <a:endParaRPr b="0" lang="en-US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Box 30"/>
          <p:cNvSpPr/>
          <p:nvPr/>
        </p:nvSpPr>
        <p:spPr>
          <a:xfrm>
            <a:off x="2976840" y="7758000"/>
            <a:ext cx="369792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750" spc="-1" strike="noStrike">
                <a:solidFill>
                  <a:srgbClr val="e0d6de"/>
                </a:solidFill>
                <a:latin typeface="arial"/>
                <a:ea typeface="arial"/>
              </a:rPr>
              <a:t>Data Transformation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2976840" y="8304480"/>
            <a:ext cx="746064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Projecting data onto the principal components.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3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154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55" name="Freeform 5"/>
          <p:cNvSpPr/>
          <p:nvPr/>
        </p:nvSpPr>
        <p:spPr>
          <a:xfrm>
            <a:off x="0" y="0"/>
            <a:ext cx="18287640" cy="35438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3543840"/>
              <a:gd name="textAreaBottom" fmla="*/ 3544200 h 3543840"/>
            </a:gdLst>
            <a:ahLst/>
            <a:rect l="textAreaLeft" t="textAreaTop" r="textAreaRight" b="textAreaBottom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Box 6"/>
          <p:cNvSpPr/>
          <p:nvPr/>
        </p:nvSpPr>
        <p:spPr>
          <a:xfrm>
            <a:off x="992160" y="4360680"/>
            <a:ext cx="773820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36"/>
              </a:lnSpc>
            </a:pPr>
            <a:r>
              <a:rPr b="0" lang="en-US" sz="5560" spc="-1" strike="noStrike">
                <a:solidFill>
                  <a:srgbClr val="97b8ff"/>
                </a:solidFill>
                <a:latin typeface="arial"/>
                <a:ea typeface="arial"/>
              </a:rPr>
              <a:t>The Math Behind PCA</a:t>
            </a:r>
            <a:endParaRPr b="0" lang="en-US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7"/>
          <p:cNvSpPr/>
          <p:nvPr/>
        </p:nvSpPr>
        <p:spPr>
          <a:xfrm>
            <a:off x="992160" y="5624280"/>
            <a:ext cx="163033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PCA relies on linear algebra to identify the most important directions in the data.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8" name="Group 8"/>
          <p:cNvGrpSpPr/>
          <p:nvPr/>
        </p:nvGrpSpPr>
        <p:grpSpPr>
          <a:xfrm>
            <a:off x="987480" y="6496920"/>
            <a:ext cx="16312680" cy="2920680"/>
            <a:chOff x="987480" y="6496920"/>
            <a:chExt cx="16312680" cy="2920680"/>
          </a:xfrm>
        </p:grpSpPr>
        <p:sp>
          <p:nvSpPr>
            <p:cNvPr id="159" name="Freeform 9"/>
            <p:cNvSpPr/>
            <p:nvPr/>
          </p:nvSpPr>
          <p:spPr>
            <a:xfrm>
              <a:off x="987480" y="6496920"/>
              <a:ext cx="16312680" cy="2920680"/>
            </a:xfrm>
            <a:custGeom>
              <a:avLst/>
              <a:gdLst>
                <a:gd name="textAreaLeft" fmla="*/ 0 w 16312680"/>
                <a:gd name="textAreaRight" fmla="*/ 16313040 w 16312680"/>
                <a:gd name="textAreaTop" fmla="*/ 0 h 2920680"/>
                <a:gd name="textAreaBottom" fmla="*/ 2921040 h 2920680"/>
              </a:gdLst>
              <a:ahLst/>
              <a:rect l="textAreaLeft" t="textAreaTop" r="textAreaRight" b="textAreaBottom"/>
              <a:pathLst>
                <a:path w="21750781" h="3894582">
                  <a:moveTo>
                    <a:pt x="0" y="63119"/>
                  </a:moveTo>
                  <a:cubicBezTo>
                    <a:pt x="0" y="28194"/>
                    <a:pt x="28321" y="0"/>
                    <a:pt x="63246" y="0"/>
                  </a:cubicBezTo>
                  <a:lnTo>
                    <a:pt x="21687535" y="0"/>
                  </a:lnTo>
                  <a:lnTo>
                    <a:pt x="21687535" y="6350"/>
                  </a:lnTo>
                  <a:lnTo>
                    <a:pt x="21687535" y="0"/>
                  </a:lnTo>
                  <a:cubicBezTo>
                    <a:pt x="21722460" y="0"/>
                    <a:pt x="21750781" y="28194"/>
                    <a:pt x="21750781" y="63119"/>
                  </a:cubicBezTo>
                  <a:lnTo>
                    <a:pt x="21744431" y="63119"/>
                  </a:lnTo>
                  <a:lnTo>
                    <a:pt x="21750781" y="63119"/>
                  </a:lnTo>
                  <a:lnTo>
                    <a:pt x="21750781" y="3831463"/>
                  </a:lnTo>
                  <a:lnTo>
                    <a:pt x="21744431" y="3831463"/>
                  </a:lnTo>
                  <a:lnTo>
                    <a:pt x="21750781" y="3831463"/>
                  </a:lnTo>
                  <a:cubicBezTo>
                    <a:pt x="21750781" y="3866261"/>
                    <a:pt x="21722460" y="3894582"/>
                    <a:pt x="21687535" y="3894582"/>
                  </a:cubicBezTo>
                  <a:lnTo>
                    <a:pt x="21687535" y="3888232"/>
                  </a:lnTo>
                  <a:lnTo>
                    <a:pt x="21687535" y="3894582"/>
                  </a:lnTo>
                  <a:lnTo>
                    <a:pt x="63246" y="3894582"/>
                  </a:lnTo>
                  <a:lnTo>
                    <a:pt x="63246" y="3888232"/>
                  </a:lnTo>
                  <a:lnTo>
                    <a:pt x="63246" y="3894582"/>
                  </a:lnTo>
                  <a:cubicBezTo>
                    <a:pt x="28321" y="3894582"/>
                    <a:pt x="0" y="3866388"/>
                    <a:pt x="0" y="3831463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3831463"/>
                  </a:lnTo>
                  <a:lnTo>
                    <a:pt x="6350" y="3831463"/>
                  </a:lnTo>
                  <a:lnTo>
                    <a:pt x="12700" y="3831463"/>
                  </a:lnTo>
                  <a:cubicBezTo>
                    <a:pt x="12700" y="3859276"/>
                    <a:pt x="35306" y="3881882"/>
                    <a:pt x="63246" y="3881882"/>
                  </a:cubicBezTo>
                  <a:lnTo>
                    <a:pt x="21687535" y="3881882"/>
                  </a:lnTo>
                  <a:cubicBezTo>
                    <a:pt x="21715476" y="3881882"/>
                    <a:pt x="21738081" y="3859276"/>
                    <a:pt x="21738081" y="3831463"/>
                  </a:cubicBezTo>
                  <a:lnTo>
                    <a:pt x="21738081" y="63119"/>
                  </a:lnTo>
                  <a:cubicBezTo>
                    <a:pt x="21738081" y="35306"/>
                    <a:pt x="21715476" y="12700"/>
                    <a:pt x="21687535" y="12700"/>
                  </a:cubicBezTo>
                  <a:lnTo>
                    <a:pt x="63246" y="12700"/>
                  </a:lnTo>
                  <a:lnTo>
                    <a:pt x="63246" y="6350"/>
                  </a:lnTo>
                  <a:lnTo>
                    <a:pt x="63246" y="12700"/>
                  </a:lnTo>
                  <a:cubicBezTo>
                    <a:pt x="35306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ffffff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0" name="Group 10"/>
          <p:cNvGrpSpPr/>
          <p:nvPr/>
        </p:nvGrpSpPr>
        <p:grpSpPr>
          <a:xfrm>
            <a:off x="1001880" y="6511320"/>
            <a:ext cx="16284240" cy="812520"/>
            <a:chOff x="1001880" y="6511320"/>
            <a:chExt cx="16284240" cy="812520"/>
          </a:xfrm>
        </p:grpSpPr>
        <p:sp>
          <p:nvSpPr>
            <p:cNvPr id="161" name="Freeform 11"/>
            <p:cNvSpPr/>
            <p:nvPr/>
          </p:nvSpPr>
          <p:spPr>
            <a:xfrm>
              <a:off x="1001880" y="6511320"/>
              <a:ext cx="16284240" cy="812520"/>
            </a:xfrm>
            <a:custGeom>
              <a:avLst/>
              <a:gdLst>
                <a:gd name="textAreaLeft" fmla="*/ 0 w 16284240"/>
                <a:gd name="textAreaRight" fmla="*/ 16284600 w 16284240"/>
                <a:gd name="textAreaTop" fmla="*/ 0 h 812520"/>
                <a:gd name="textAreaBottom" fmla="*/ 812880 h 812520"/>
              </a:gdLst>
              <a:ahLst/>
              <a:rect l="textAreaLeft" t="textAreaTop" r="textAreaRight" b="textAreaBottom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2" name="TextBox 12"/>
          <p:cNvSpPr/>
          <p:nvPr/>
        </p:nvSpPr>
        <p:spPr>
          <a:xfrm>
            <a:off x="1285200" y="6586200"/>
            <a:ext cx="757008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Covariance Matrix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Box 13"/>
          <p:cNvSpPr/>
          <p:nvPr/>
        </p:nvSpPr>
        <p:spPr>
          <a:xfrm>
            <a:off x="9432360" y="6586200"/>
            <a:ext cx="757008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Measures relationships between features.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4" name="Group 14"/>
          <p:cNvGrpSpPr/>
          <p:nvPr/>
        </p:nvGrpSpPr>
        <p:grpSpPr>
          <a:xfrm>
            <a:off x="1001880" y="7324200"/>
            <a:ext cx="16284240" cy="812520"/>
            <a:chOff x="1001880" y="7324200"/>
            <a:chExt cx="16284240" cy="812520"/>
          </a:xfrm>
        </p:grpSpPr>
        <p:sp>
          <p:nvSpPr>
            <p:cNvPr id="165" name="Freeform 15"/>
            <p:cNvSpPr/>
            <p:nvPr/>
          </p:nvSpPr>
          <p:spPr>
            <a:xfrm>
              <a:off x="1001880" y="7324200"/>
              <a:ext cx="16284240" cy="812520"/>
            </a:xfrm>
            <a:custGeom>
              <a:avLst/>
              <a:gdLst>
                <a:gd name="textAreaLeft" fmla="*/ 0 w 16284240"/>
                <a:gd name="textAreaRight" fmla="*/ 16284600 w 16284240"/>
                <a:gd name="textAreaTop" fmla="*/ 0 h 812520"/>
                <a:gd name="textAreaBottom" fmla="*/ 812880 h 812520"/>
              </a:gdLst>
              <a:ahLst/>
              <a:rect l="textAreaLeft" t="textAreaTop" r="textAreaRight" b="textAreaBottom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66" name="TextBox 16"/>
          <p:cNvSpPr/>
          <p:nvPr/>
        </p:nvSpPr>
        <p:spPr>
          <a:xfrm>
            <a:off x="1285200" y="7399080"/>
            <a:ext cx="757008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Eigenvalues and Eigenvectors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Box 17"/>
          <p:cNvSpPr/>
          <p:nvPr/>
        </p:nvSpPr>
        <p:spPr>
          <a:xfrm>
            <a:off x="9432360" y="7399080"/>
            <a:ext cx="757008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Extracting the principal components.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8" name="Group 18"/>
          <p:cNvGrpSpPr/>
          <p:nvPr/>
        </p:nvGrpSpPr>
        <p:grpSpPr>
          <a:xfrm>
            <a:off x="1001880" y="8137080"/>
            <a:ext cx="16284240" cy="1266120"/>
            <a:chOff x="1001880" y="8137080"/>
            <a:chExt cx="16284240" cy="1266120"/>
          </a:xfrm>
        </p:grpSpPr>
        <p:sp>
          <p:nvSpPr>
            <p:cNvPr id="169" name="Freeform 19"/>
            <p:cNvSpPr/>
            <p:nvPr/>
          </p:nvSpPr>
          <p:spPr>
            <a:xfrm>
              <a:off x="1001880" y="8137080"/>
              <a:ext cx="16284240" cy="1266120"/>
            </a:xfrm>
            <a:custGeom>
              <a:avLst/>
              <a:gdLst>
                <a:gd name="textAreaLeft" fmla="*/ 0 w 16284240"/>
                <a:gd name="textAreaRight" fmla="*/ 16284600 w 16284240"/>
                <a:gd name="textAreaTop" fmla="*/ 0 h 1266120"/>
                <a:gd name="textAreaBottom" fmla="*/ 1266480 h 1266120"/>
              </a:gdLst>
              <a:ahLst/>
              <a:rect l="textAreaLeft" t="textAreaTop" r="textAreaRight" b="textAreaBottom"/>
              <a:pathLst>
                <a:path w="21712682" h="1688719">
                  <a:moveTo>
                    <a:pt x="0" y="0"/>
                  </a:moveTo>
                  <a:lnTo>
                    <a:pt x="21712682" y="0"/>
                  </a:lnTo>
                  <a:lnTo>
                    <a:pt x="21712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70" name="TextBox 20"/>
          <p:cNvSpPr/>
          <p:nvPr/>
        </p:nvSpPr>
        <p:spPr>
          <a:xfrm>
            <a:off x="1285200" y="8211960"/>
            <a:ext cx="757008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Variance and Data Transformation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21"/>
          <p:cNvSpPr/>
          <p:nvPr/>
        </p:nvSpPr>
        <p:spPr>
          <a:xfrm>
            <a:off x="9432360" y="8211960"/>
            <a:ext cx="757008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63"/>
              </a:lnSpc>
            </a:pPr>
            <a:r>
              <a:rPr b="0" lang="en-US" sz="2190" spc="-1" strike="noStrike">
                <a:solidFill>
                  <a:srgbClr val="e0d6de"/>
                </a:solidFill>
                <a:latin typeface="arial"/>
                <a:ea typeface="arial"/>
              </a:rPr>
              <a:t>PCA transforms data onto new coordinates based on these components.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3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174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75" name="TextBox 5"/>
          <p:cNvSpPr/>
          <p:nvPr/>
        </p:nvSpPr>
        <p:spPr>
          <a:xfrm>
            <a:off x="840960" y="613080"/>
            <a:ext cx="663588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73"/>
              </a:lnSpc>
            </a:pPr>
            <a:r>
              <a:rPr b="0" lang="en-US" sz="4690" spc="-1" strike="noStrike">
                <a:solidFill>
                  <a:srgbClr val="97b8ff"/>
                </a:solidFill>
                <a:latin typeface="arial"/>
                <a:ea typeface="arial"/>
              </a:rPr>
              <a:t>Steps to Perform PCA</a:t>
            </a:r>
            <a:endParaRPr b="0" lang="en-US" sz="46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6" name="Group 6"/>
          <p:cNvGrpSpPr/>
          <p:nvPr/>
        </p:nvGrpSpPr>
        <p:grpSpPr>
          <a:xfrm>
            <a:off x="840960" y="1892160"/>
            <a:ext cx="16605720" cy="7733520"/>
            <a:chOff x="840960" y="1892160"/>
            <a:chExt cx="16605720" cy="7733520"/>
          </a:xfrm>
        </p:grpSpPr>
        <p:sp>
          <p:nvSpPr>
            <p:cNvPr id="177" name="Freeform 7"/>
            <p:cNvSpPr/>
            <p:nvPr/>
          </p:nvSpPr>
          <p:spPr>
            <a:xfrm>
              <a:off x="840960" y="1892160"/>
              <a:ext cx="16605720" cy="7733520"/>
            </a:xfrm>
            <a:custGeom>
              <a:avLst/>
              <a:gdLst>
                <a:gd name="textAreaLeft" fmla="*/ 0 w 16605720"/>
                <a:gd name="textAreaRight" fmla="*/ 16606080 w 16605720"/>
                <a:gd name="textAreaTop" fmla="*/ 0 h 7733520"/>
                <a:gd name="textAreaBottom" fmla="*/ 7733880 h 7733520"/>
              </a:gdLst>
              <a:ahLst/>
              <a:rect l="textAreaLeft" t="textAreaTop" r="textAreaRight" b="textAreaBottom"/>
              <a:pathLst>
                <a:path w="22141562" h="10311892">
                  <a:moveTo>
                    <a:pt x="0" y="48006"/>
                  </a:moveTo>
                  <a:cubicBezTo>
                    <a:pt x="0" y="21463"/>
                    <a:pt x="21463" y="0"/>
                    <a:pt x="48006" y="0"/>
                  </a:cubicBezTo>
                  <a:lnTo>
                    <a:pt x="22093555" y="0"/>
                  </a:lnTo>
                  <a:cubicBezTo>
                    <a:pt x="22120098" y="0"/>
                    <a:pt x="22141562" y="21463"/>
                    <a:pt x="22141562" y="48006"/>
                  </a:cubicBezTo>
                  <a:lnTo>
                    <a:pt x="22141562" y="10263887"/>
                  </a:lnTo>
                  <a:cubicBezTo>
                    <a:pt x="22141562" y="10290429"/>
                    <a:pt x="22120098" y="10311892"/>
                    <a:pt x="22093555" y="10311892"/>
                  </a:cubicBezTo>
                  <a:lnTo>
                    <a:pt x="48006" y="10311892"/>
                  </a:lnTo>
                  <a:cubicBezTo>
                    <a:pt x="21463" y="10311892"/>
                    <a:pt x="0" y="10290429"/>
                    <a:pt x="0" y="10263887"/>
                  </a:cubicBez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78" name="TextBox 8"/>
          <p:cNvSpPr/>
          <p:nvPr/>
        </p:nvSpPr>
        <p:spPr>
          <a:xfrm>
            <a:off x="1081080" y="2094480"/>
            <a:ext cx="300312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37"/>
              </a:lnSpc>
            </a:pPr>
            <a:r>
              <a:rPr b="0" lang="en-US" sz="2310" spc="-1" strike="noStrike">
                <a:solidFill>
                  <a:srgbClr val="ffffff"/>
                </a:solidFill>
                <a:latin typeface="arial"/>
                <a:ea typeface="arial"/>
              </a:rPr>
              <a:t>1.Standardize Data: </a:t>
            </a:r>
            <a:endParaRPr b="0" lang="en-US" sz="2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Box 9"/>
          <p:cNvSpPr/>
          <p:nvPr/>
        </p:nvSpPr>
        <p:spPr>
          <a:xfrm>
            <a:off x="1081080" y="2547000"/>
            <a:ext cx="1612548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99"/>
              </a:lnSpc>
            </a:pP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For each feature (column):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Freeform 10"/>
          <p:cNvSpPr/>
          <p:nvPr/>
        </p:nvSpPr>
        <p:spPr>
          <a:xfrm>
            <a:off x="8227800" y="3306600"/>
            <a:ext cx="1831680" cy="900720"/>
          </a:xfrm>
          <a:custGeom>
            <a:avLst/>
            <a:gdLst>
              <a:gd name="textAreaLeft" fmla="*/ 0 w 1831680"/>
              <a:gd name="textAreaRight" fmla="*/ 1832040 w 1831680"/>
              <a:gd name="textAreaTop" fmla="*/ 0 h 900720"/>
              <a:gd name="textAreaBottom" fmla="*/ 901080 h 900720"/>
            </a:gdLst>
            <a:ahLst/>
            <a:rect l="textAreaLeft" t="textAreaTop" r="textAreaRight" b="textAreaBottom"/>
            <a:pathLst>
              <a:path w="1832074" h="901005">
                <a:moveTo>
                  <a:pt x="0" y="0"/>
                </a:moveTo>
                <a:lnTo>
                  <a:pt x="1832074" y="0"/>
                </a:lnTo>
                <a:lnTo>
                  <a:pt x="1832074" y="901005"/>
                </a:lnTo>
                <a:lnTo>
                  <a:pt x="0" y="9010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Box 11"/>
          <p:cNvSpPr/>
          <p:nvPr/>
        </p:nvSpPr>
        <p:spPr>
          <a:xfrm>
            <a:off x="1081080" y="4373280"/>
            <a:ext cx="1612548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82600" indent="-141480" defTabSz="914400">
              <a:lnSpc>
                <a:spcPts val="29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870" spc="-1" strike="noStrike">
                <a:solidFill>
                  <a:srgbClr val="ffffff"/>
                </a:solidFill>
                <a:latin typeface="Arimo Bold"/>
                <a:ea typeface="Arimo Bold"/>
              </a:rPr>
              <a:t>X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i,j​ is the score of the </a:t>
            </a:r>
            <a:r>
              <a:rPr b="1" i="1" lang="en-US" sz="187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i-th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 row in the </a:t>
            </a:r>
            <a:r>
              <a:rPr b="1" i="1" lang="en-US" sz="187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j-th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 feature.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Box 12"/>
          <p:cNvSpPr/>
          <p:nvPr/>
        </p:nvSpPr>
        <p:spPr>
          <a:xfrm>
            <a:off x="1081080" y="4842000"/>
            <a:ext cx="1612548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82600" indent="-141480" defTabSz="914400">
              <a:lnSpc>
                <a:spcPts val="29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870" spc="-1" strike="noStrike">
                <a:solidFill>
                  <a:srgbClr val="ffffff"/>
                </a:solidFill>
                <a:latin typeface="Arimo Bold"/>
                <a:ea typeface="Arimo Bold"/>
              </a:rPr>
              <a:t>μ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j​ is the mean of the </a:t>
            </a:r>
            <a:r>
              <a:rPr b="1" i="1" lang="en-US" sz="187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j-th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 feature : The mean is the sum of all data points divided by the number of points.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Box 13"/>
          <p:cNvSpPr/>
          <p:nvPr/>
        </p:nvSpPr>
        <p:spPr>
          <a:xfrm>
            <a:off x="1081080" y="5310360"/>
            <a:ext cx="1612548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82600" indent="-141480" defTabSz="914400">
              <a:lnSpc>
                <a:spcPts val="29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870" spc="-1" strike="noStrike">
                <a:solidFill>
                  <a:srgbClr val="ffffff"/>
                </a:solidFill>
                <a:latin typeface="Arimo Bold"/>
                <a:ea typeface="Arimo Bold"/>
              </a:rPr>
              <a:t>σ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j​ is the standard deviation of the </a:t>
            </a:r>
            <a:r>
              <a:rPr b="1" i="1" lang="en-US" sz="187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j-th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 feature : measures how spread out ( far ) the data is from the mean.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Box 14"/>
          <p:cNvSpPr/>
          <p:nvPr/>
        </p:nvSpPr>
        <p:spPr>
          <a:xfrm>
            <a:off x="1081080" y="5779080"/>
            <a:ext cx="1612548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82600" indent="-141480" defTabSz="914400">
              <a:lnSpc>
                <a:spcPts val="29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870" spc="-1" strike="noStrike">
                <a:solidFill>
                  <a:srgbClr val="ffffff"/>
                </a:solidFill>
                <a:latin typeface="Arimo Bold"/>
                <a:ea typeface="Arimo Bold"/>
              </a:rPr>
              <a:t>Z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i,j​ is the standardized value for the </a:t>
            </a:r>
            <a:r>
              <a:rPr b="1" i="1" lang="en-US" sz="187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i-th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 row in the </a:t>
            </a:r>
            <a:r>
              <a:rPr b="1" i="1" lang="en-US" sz="187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j-th</a:t>
            </a: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 feature.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Freeform 15"/>
          <p:cNvSpPr/>
          <p:nvPr/>
        </p:nvSpPr>
        <p:spPr>
          <a:xfrm>
            <a:off x="8160120" y="6538680"/>
            <a:ext cx="1967040" cy="915840"/>
          </a:xfrm>
          <a:custGeom>
            <a:avLst/>
            <a:gdLst>
              <a:gd name="textAreaLeft" fmla="*/ 0 w 1967040"/>
              <a:gd name="textAreaRight" fmla="*/ 1967400 w 1967040"/>
              <a:gd name="textAreaTop" fmla="*/ 0 h 915840"/>
              <a:gd name="textAreaBottom" fmla="*/ 916200 h 915840"/>
            </a:gdLst>
            <a:ahLst/>
            <a:rect l="textAreaLeft" t="textAreaTop" r="textAreaRight" b="textAreaBottom"/>
            <a:pathLst>
              <a:path w="1967359" h="916038">
                <a:moveTo>
                  <a:pt x="0" y="0"/>
                </a:moveTo>
                <a:lnTo>
                  <a:pt x="1967359" y="0"/>
                </a:lnTo>
                <a:lnTo>
                  <a:pt x="1967359" y="916037"/>
                </a:lnTo>
                <a:lnTo>
                  <a:pt x="0" y="9160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Box 16"/>
          <p:cNvSpPr/>
          <p:nvPr/>
        </p:nvSpPr>
        <p:spPr>
          <a:xfrm>
            <a:off x="1081080" y="7620120"/>
            <a:ext cx="1612548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82600" indent="-141480" defTabSz="914400">
              <a:lnSpc>
                <a:spcPts val="29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n is the total number of samples(row).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Freeform 17"/>
          <p:cNvSpPr/>
          <p:nvPr/>
        </p:nvSpPr>
        <p:spPr>
          <a:xfrm>
            <a:off x="7462080" y="8380080"/>
            <a:ext cx="3363480" cy="1005840"/>
          </a:xfrm>
          <a:custGeom>
            <a:avLst/>
            <a:gdLst>
              <a:gd name="textAreaLeft" fmla="*/ 0 w 3363480"/>
              <a:gd name="textAreaRight" fmla="*/ 3363840 w 3363480"/>
              <a:gd name="textAreaTop" fmla="*/ 0 h 1005840"/>
              <a:gd name="textAreaBottom" fmla="*/ 1006200 h 1005840"/>
            </a:gdLst>
            <a:ahLst/>
            <a:rect l="textAreaLeft" t="textAreaTop" r="textAreaRight" b="textAreaBottom"/>
            <a:pathLst>
              <a:path w="3363962" h="1006079">
                <a:moveTo>
                  <a:pt x="0" y="0"/>
                </a:moveTo>
                <a:lnTo>
                  <a:pt x="3363963" y="0"/>
                </a:lnTo>
                <a:lnTo>
                  <a:pt x="3363963" y="1006079"/>
                </a:lnTo>
                <a:lnTo>
                  <a:pt x="0" y="100607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9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190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91" name="TextBox 5"/>
          <p:cNvSpPr/>
          <p:nvPr/>
        </p:nvSpPr>
        <p:spPr>
          <a:xfrm>
            <a:off x="796320" y="589680"/>
            <a:ext cx="667872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562"/>
              </a:lnSpc>
            </a:pPr>
            <a:r>
              <a:rPr b="0" lang="en-US" sz="4440" spc="-1" strike="noStrike">
                <a:solidFill>
                  <a:srgbClr val="97b8ff"/>
                </a:solidFill>
                <a:latin typeface="arial"/>
                <a:ea typeface="arial"/>
              </a:rPr>
              <a:t>Why Standardize Data?</a:t>
            </a:r>
            <a:endParaRPr b="0" lang="en-US" sz="44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Box 6"/>
          <p:cNvSpPr/>
          <p:nvPr/>
        </p:nvSpPr>
        <p:spPr>
          <a:xfrm>
            <a:off x="796320" y="1698480"/>
            <a:ext cx="1669500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12"/>
              </a:lnSpc>
            </a:pP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the feature with a larger range in values might dominate in analyses.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Box 7"/>
          <p:cNvSpPr/>
          <p:nvPr/>
        </p:nvSpPr>
        <p:spPr>
          <a:xfrm>
            <a:off x="796320" y="2522880"/>
            <a:ext cx="806976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12"/>
              </a:lnSpc>
            </a:pP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Why Mean = 0?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Box 8"/>
          <p:cNvSpPr/>
          <p:nvPr/>
        </p:nvSpPr>
        <p:spPr>
          <a:xfrm>
            <a:off x="796320" y="3091680"/>
            <a:ext cx="806976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63880" indent="-132120" defTabSz="914400">
              <a:lnSpc>
                <a:spcPts val="2812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Centering data makes the </a:t>
            </a: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mean = 0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Box 9"/>
          <p:cNvSpPr/>
          <p:nvPr/>
        </p:nvSpPr>
        <p:spPr>
          <a:xfrm>
            <a:off x="796320" y="3535200"/>
            <a:ext cx="806976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63880" indent="-132120" defTabSz="914400">
              <a:lnSpc>
                <a:spcPts val="2812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Focuses on </a:t>
            </a: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variations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 instead of absolute values.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Box 10"/>
          <p:cNvSpPr/>
          <p:nvPr/>
        </p:nvSpPr>
        <p:spPr>
          <a:xfrm>
            <a:off x="796320" y="3979080"/>
            <a:ext cx="80697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63880" indent="-132120" defTabSz="914400">
              <a:lnSpc>
                <a:spcPts val="2812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removes mean bias, simplifies calculations, and ensures fair comparisons across features.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Box 11"/>
          <p:cNvSpPr/>
          <p:nvPr/>
        </p:nvSpPr>
        <p:spPr>
          <a:xfrm>
            <a:off x="796320" y="4911480"/>
            <a:ext cx="806976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12"/>
              </a:lnSpc>
            </a:pP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2. Why Standard Deviation = 1?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Box 12"/>
          <p:cNvSpPr/>
          <p:nvPr/>
        </p:nvSpPr>
        <p:spPr>
          <a:xfrm>
            <a:off x="796320" y="5480280"/>
            <a:ext cx="806976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63880" indent="-132120" defTabSz="914400">
              <a:lnSpc>
                <a:spcPts val="2812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Scaling ensures all features contribute </a:t>
            </a: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equally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Box 13"/>
          <p:cNvSpPr/>
          <p:nvPr/>
        </p:nvSpPr>
        <p:spPr>
          <a:xfrm>
            <a:off x="796320" y="5923800"/>
            <a:ext cx="80697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63880" indent="-132120" defTabSz="914400">
              <a:lnSpc>
                <a:spcPts val="2812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Without scaling, features with larger ranges dominate, such as </a:t>
            </a: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income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 over </a:t>
            </a: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age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Box 14"/>
          <p:cNvSpPr/>
          <p:nvPr/>
        </p:nvSpPr>
        <p:spPr>
          <a:xfrm>
            <a:off x="796320" y="6731640"/>
            <a:ext cx="80697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63880" indent="-132120" defTabSz="914400">
              <a:lnSpc>
                <a:spcPts val="2812"/>
              </a:lnSpc>
              <a:buClr>
                <a:srgbClr val="e0d6de"/>
              </a:buClr>
              <a:buFont typeface="Arial"/>
              <a:buChar char="•"/>
            </a:pP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scaling ensures that all features values have the same </a:t>
            </a: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importance or weight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Box 15"/>
          <p:cNvSpPr/>
          <p:nvPr/>
        </p:nvSpPr>
        <p:spPr>
          <a:xfrm>
            <a:off x="796320" y="7664400"/>
            <a:ext cx="806976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12"/>
              </a:lnSpc>
            </a:pP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3.Example Dataset: Income vs Age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16"/>
          <p:cNvSpPr/>
          <p:nvPr/>
        </p:nvSpPr>
        <p:spPr>
          <a:xfrm>
            <a:off x="796320" y="8233200"/>
            <a:ext cx="806976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63880" indent="-132120" defTabSz="914400">
              <a:lnSpc>
                <a:spcPts val="2812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Income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: $30K to $150K.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Box 17"/>
          <p:cNvSpPr/>
          <p:nvPr/>
        </p:nvSpPr>
        <p:spPr>
          <a:xfrm>
            <a:off x="796320" y="8676720"/>
            <a:ext cx="806976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63880" indent="-132120" defTabSz="914400">
              <a:lnSpc>
                <a:spcPts val="2812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Age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: 21 to 50 years.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Box 18"/>
          <p:cNvSpPr/>
          <p:nvPr/>
        </p:nvSpPr>
        <p:spPr>
          <a:xfrm>
            <a:off x="796320" y="9120240"/>
            <a:ext cx="806976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263880" indent="-132120" defTabSz="914400">
              <a:lnSpc>
                <a:spcPts val="2812"/>
              </a:lnSpc>
              <a:buClr>
                <a:srgbClr val="e0d6de"/>
              </a:buClr>
              <a:buFont typeface="Arial"/>
              <a:buChar char="•"/>
            </a:pP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Standardizing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 removes bias caused by different </a:t>
            </a:r>
            <a:r>
              <a:rPr b="1" lang="en-US" sz="1750" spc="-1" strike="noStrike">
                <a:solidFill>
                  <a:srgbClr val="e0d6de"/>
                </a:solidFill>
                <a:latin typeface="Arimo Bold"/>
                <a:ea typeface="Arimo Bold"/>
              </a:rPr>
              <a:t>units</a:t>
            </a:r>
            <a:r>
              <a:rPr b="0" lang="en-US" sz="1750" spc="-1" strike="noStrike">
                <a:solidFill>
                  <a:srgbClr val="e0d6de"/>
                </a:solidFill>
                <a:latin typeface="arial"/>
                <a:ea typeface="arial"/>
              </a:rPr>
              <a:t>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Freeform 19"/>
          <p:cNvSpPr/>
          <p:nvPr/>
        </p:nvSpPr>
        <p:spPr>
          <a:xfrm>
            <a:off x="8915400" y="2743200"/>
            <a:ext cx="9144000" cy="4800600"/>
          </a:xfrm>
          <a:custGeom>
            <a:avLst/>
            <a:gdLst>
              <a:gd name="textAreaLeft" fmla="*/ 0 w 9144000"/>
              <a:gd name="textAreaRight" fmla="*/ 9144360 w 9144000"/>
              <a:gd name="textAreaTop" fmla="*/ 0 h 4800600"/>
              <a:gd name="textAreaBottom" fmla="*/ 4800960 h 4800600"/>
            </a:gdLst>
            <a:ahLst/>
            <a:rect l="textAreaLeft" t="textAreaTop" r="textAreaRight" b="textAreaBottom"/>
            <a:pathLst>
              <a:path w="6269980" h="2583210">
                <a:moveTo>
                  <a:pt x="0" y="0"/>
                </a:moveTo>
                <a:lnTo>
                  <a:pt x="6269980" y="0"/>
                </a:lnTo>
                <a:lnTo>
                  <a:pt x="6269980" y="2583210"/>
                </a:lnTo>
                <a:lnTo>
                  <a:pt x="0" y="25832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7" name="Group 3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sp>
          <p:nvSpPr>
            <p:cNvPr id="208" name="Freeform 4"/>
            <p:cNvSpPr/>
            <p:nvPr/>
          </p:nvSpPr>
          <p:spPr>
            <a:xfrm>
              <a:off x="0" y="0"/>
              <a:ext cx="18287640" cy="1028664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09" name="TextBox 5"/>
          <p:cNvSpPr/>
          <p:nvPr/>
        </p:nvSpPr>
        <p:spPr>
          <a:xfrm>
            <a:off x="964440" y="700560"/>
            <a:ext cx="761292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749"/>
              </a:lnSpc>
            </a:pPr>
            <a:r>
              <a:rPr b="0" lang="en-US" sz="5370" spc="-1" strike="noStrike">
                <a:solidFill>
                  <a:srgbClr val="97b8ff"/>
                </a:solidFill>
                <a:latin typeface="arial"/>
                <a:ea typeface="arial"/>
              </a:rPr>
              <a:t>Steps to Perform PCA</a:t>
            </a:r>
            <a:endParaRPr b="0" lang="en-US" sz="537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0" name="Group 6"/>
          <p:cNvGrpSpPr/>
          <p:nvPr/>
        </p:nvGrpSpPr>
        <p:grpSpPr>
          <a:xfrm>
            <a:off x="964440" y="2170080"/>
            <a:ext cx="16358400" cy="7360560"/>
            <a:chOff x="964440" y="2170080"/>
            <a:chExt cx="16358400" cy="7360560"/>
          </a:xfrm>
        </p:grpSpPr>
        <p:sp>
          <p:nvSpPr>
            <p:cNvPr id="211" name="Freeform 7"/>
            <p:cNvSpPr/>
            <p:nvPr/>
          </p:nvSpPr>
          <p:spPr>
            <a:xfrm>
              <a:off x="964440" y="2170080"/>
              <a:ext cx="16358400" cy="7360560"/>
            </a:xfrm>
            <a:custGeom>
              <a:avLst/>
              <a:gdLst>
                <a:gd name="textAreaLeft" fmla="*/ 0 w 16358400"/>
                <a:gd name="textAreaRight" fmla="*/ 16358760 w 16358400"/>
                <a:gd name="textAreaTop" fmla="*/ 0 h 7360560"/>
                <a:gd name="textAreaBottom" fmla="*/ 7360920 h 7360560"/>
              </a:gdLst>
              <a:ahLst/>
              <a:rect l="textAreaLeft" t="textAreaTop" r="textAreaRight" b="textAreaBottom"/>
              <a:pathLst>
                <a:path w="21811869" h="9814433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21756751" y="0"/>
                  </a:lnTo>
                  <a:cubicBezTo>
                    <a:pt x="21787231" y="0"/>
                    <a:pt x="21811869" y="24638"/>
                    <a:pt x="21811869" y="55118"/>
                  </a:cubicBezTo>
                  <a:lnTo>
                    <a:pt x="21811869" y="9759315"/>
                  </a:lnTo>
                  <a:cubicBezTo>
                    <a:pt x="21811869" y="9789795"/>
                    <a:pt x="21787231" y="9814433"/>
                    <a:pt x="21756751" y="9814433"/>
                  </a:cubicBezTo>
                  <a:lnTo>
                    <a:pt x="55118" y="9814433"/>
                  </a:lnTo>
                  <a:cubicBezTo>
                    <a:pt x="24638" y="9814433"/>
                    <a:pt x="0" y="9789795"/>
                    <a:pt x="0" y="9759315"/>
                  </a:cubicBezTo>
                  <a:close/>
                </a:path>
              </a:pathLst>
            </a:custGeom>
            <a:solidFill>
              <a:srgbClr val="07070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12" name="TextBox 8"/>
          <p:cNvSpPr/>
          <p:nvPr/>
        </p:nvSpPr>
        <p:spPr>
          <a:xfrm>
            <a:off x="1240200" y="2417040"/>
            <a:ext cx="53150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73"/>
              </a:lnSpc>
            </a:pPr>
            <a:r>
              <a:rPr b="0" lang="en-US" sz="2680" spc="-1" strike="noStrike">
                <a:solidFill>
                  <a:srgbClr val="ffffff"/>
                </a:solidFill>
                <a:latin typeface="arial"/>
                <a:ea typeface="arial"/>
              </a:rPr>
              <a:t>2. Calculate Covariance Matrix</a:t>
            </a:r>
            <a:endParaRPr b="0" lang="en-US" sz="26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Box 9"/>
          <p:cNvSpPr/>
          <p:nvPr/>
        </p:nvSpPr>
        <p:spPr>
          <a:xfrm>
            <a:off x="1240200" y="2946240"/>
            <a:ext cx="158076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36"/>
              </a:lnSpc>
            </a:pPr>
            <a:r>
              <a:rPr b="0" lang="en-US" sz="2130" spc="-1" strike="noStrike">
                <a:solidFill>
                  <a:srgbClr val="ffffff"/>
                </a:solidFill>
                <a:latin typeface="arial"/>
                <a:ea typeface="arial"/>
              </a:rPr>
              <a:t>Compute the covariance matrix of the standardized dataset: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Freeform 10"/>
          <p:cNvSpPr/>
          <p:nvPr/>
        </p:nvSpPr>
        <p:spPr>
          <a:xfrm>
            <a:off x="7674120" y="3792600"/>
            <a:ext cx="2939760" cy="1091160"/>
          </a:xfrm>
          <a:custGeom>
            <a:avLst/>
            <a:gdLst>
              <a:gd name="textAreaLeft" fmla="*/ 0 w 2939760"/>
              <a:gd name="textAreaRight" fmla="*/ 2940120 w 2939760"/>
              <a:gd name="textAreaTop" fmla="*/ 0 h 1091160"/>
              <a:gd name="textAreaBottom" fmla="*/ 1091520 h 1091160"/>
            </a:gdLst>
            <a:ahLst/>
            <a:rect l="textAreaLeft" t="textAreaTop" r="textAreaRight" b="textAreaBottom"/>
            <a:pathLst>
              <a:path w="2939951" h="1091356">
                <a:moveTo>
                  <a:pt x="0" y="0"/>
                </a:moveTo>
                <a:lnTo>
                  <a:pt x="2939951" y="0"/>
                </a:lnTo>
                <a:lnTo>
                  <a:pt x="2939951" y="1091356"/>
                </a:lnTo>
                <a:lnTo>
                  <a:pt x="0" y="10913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Box 11"/>
          <p:cNvSpPr/>
          <p:nvPr/>
        </p:nvSpPr>
        <p:spPr>
          <a:xfrm>
            <a:off x="1240200" y="5098680"/>
            <a:ext cx="158076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ffffff"/>
              </a:buClr>
              <a:buFont typeface="Arial"/>
              <a:buChar char="•"/>
            </a:pPr>
            <a:r>
              <a:rPr b="1" i="1" lang="en-US" sz="213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Z </a:t>
            </a:r>
            <a:r>
              <a:rPr b="0" lang="en-US" sz="2130" spc="-1" strike="noStrike">
                <a:solidFill>
                  <a:srgbClr val="ffffff"/>
                </a:solidFill>
                <a:latin typeface="arial"/>
                <a:ea typeface="arial"/>
              </a:rPr>
              <a:t>: Standardized dataset matrix ( n  × m , n samples(row) by m features(column)).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Box 12"/>
          <p:cNvSpPr/>
          <p:nvPr/>
        </p:nvSpPr>
        <p:spPr>
          <a:xfrm>
            <a:off x="1240200" y="5636160"/>
            <a:ext cx="158076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ffffff"/>
              </a:buClr>
              <a:buFont typeface="Arial"/>
              <a:buChar char="•"/>
            </a:pPr>
            <a:r>
              <a:rPr b="1" i="1" lang="en-US" sz="213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n </a:t>
            </a:r>
            <a:r>
              <a:rPr b="0" lang="en-US" sz="2130" spc="-1" strike="noStrike">
                <a:solidFill>
                  <a:srgbClr val="ffffff"/>
                </a:solidFill>
                <a:latin typeface="arial"/>
                <a:ea typeface="arial"/>
              </a:rPr>
              <a:t>: Number of samples.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Box 13"/>
          <p:cNvSpPr/>
          <p:nvPr/>
        </p:nvSpPr>
        <p:spPr>
          <a:xfrm>
            <a:off x="1240200" y="6173640"/>
            <a:ext cx="158076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30" spc="-1" strike="noStrike">
                <a:solidFill>
                  <a:srgbClr val="ffffff"/>
                </a:solidFill>
                <a:latin typeface="arial"/>
                <a:ea typeface="arial"/>
              </a:rPr>
              <a:t>Each entry </a:t>
            </a:r>
            <a:r>
              <a:rPr b="1" i="1" lang="en-US" sz="2130" spc="-1" strike="noStrike">
                <a:solidFill>
                  <a:srgbClr val="ffffff"/>
                </a:solidFill>
                <a:latin typeface="Arimo Bold Italics"/>
                <a:ea typeface="Arimo Bold Italics"/>
              </a:rPr>
              <a:t>Cov(i,j)</a:t>
            </a:r>
            <a:r>
              <a:rPr b="0" lang="en-US" sz="2130" spc="-1" strike="noStrike">
                <a:solidFill>
                  <a:srgbClr val="ffffff"/>
                </a:solidFill>
                <a:latin typeface="arial"/>
                <a:ea typeface="arial"/>
              </a:rPr>
              <a:t> in the matrix is: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Freeform 14"/>
          <p:cNvSpPr/>
          <p:nvPr/>
        </p:nvSpPr>
        <p:spPr>
          <a:xfrm>
            <a:off x="6189480" y="7019640"/>
            <a:ext cx="5908320" cy="947160"/>
          </a:xfrm>
          <a:custGeom>
            <a:avLst/>
            <a:gdLst>
              <a:gd name="textAreaLeft" fmla="*/ 0 w 5908320"/>
              <a:gd name="textAreaRight" fmla="*/ 5908680 w 5908320"/>
              <a:gd name="textAreaTop" fmla="*/ 0 h 947160"/>
              <a:gd name="textAreaBottom" fmla="*/ 947520 h 947160"/>
            </a:gdLst>
            <a:ahLst/>
            <a:rect l="textAreaLeft" t="textAreaTop" r="textAreaRight" b="textAreaBottom"/>
            <a:pathLst>
              <a:path w="5908625" h="947440">
                <a:moveTo>
                  <a:pt x="0" y="0"/>
                </a:moveTo>
                <a:lnTo>
                  <a:pt x="5908625" y="0"/>
                </a:lnTo>
                <a:lnTo>
                  <a:pt x="5908625" y="947440"/>
                </a:lnTo>
                <a:lnTo>
                  <a:pt x="0" y="9474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Box 15"/>
          <p:cNvSpPr/>
          <p:nvPr/>
        </p:nvSpPr>
        <p:spPr>
          <a:xfrm>
            <a:off x="1240200" y="8182080"/>
            <a:ext cx="158076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130" spc="-1" strike="noStrike">
                <a:solidFill>
                  <a:srgbClr val="ffffff"/>
                </a:solidFill>
                <a:latin typeface="Arimo Bold"/>
                <a:ea typeface="Arimo Bold"/>
              </a:rPr>
              <a:t>X</a:t>
            </a:r>
            <a:r>
              <a:rPr b="0" lang="en-US" sz="2130" spc="-1" strike="noStrike">
                <a:solidFill>
                  <a:srgbClr val="ffffff"/>
                </a:solidFill>
                <a:latin typeface="arial"/>
                <a:ea typeface="arial"/>
              </a:rPr>
              <a:t>k,i​ and </a:t>
            </a:r>
            <a:r>
              <a:rPr b="1" lang="en-US" sz="2130" spc="-1" strike="noStrike">
                <a:solidFill>
                  <a:srgbClr val="ffffff"/>
                </a:solidFill>
                <a:latin typeface="Arimo Bold"/>
                <a:ea typeface="Arimo Bold"/>
              </a:rPr>
              <a:t>X</a:t>
            </a:r>
            <a:r>
              <a:rPr b="0" lang="en-US" sz="2130" spc="-1" strike="noStrike">
                <a:solidFill>
                  <a:srgbClr val="ffffff"/>
                </a:solidFill>
                <a:latin typeface="arial"/>
                <a:ea typeface="arial"/>
              </a:rPr>
              <a:t>k,j​ are the values for the k-th sample in features i and j, respectively.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Box 16"/>
          <p:cNvSpPr/>
          <p:nvPr/>
        </p:nvSpPr>
        <p:spPr>
          <a:xfrm>
            <a:off x="1240200" y="8719560"/>
            <a:ext cx="1580760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0400" indent="-160200" defTabSz="914400">
              <a:lnSpc>
                <a:spcPts val="3436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130" spc="-1" strike="noStrike">
                <a:solidFill>
                  <a:srgbClr val="ffffff"/>
                </a:solidFill>
                <a:latin typeface="Arimo Bold"/>
                <a:ea typeface="Arimo Bold"/>
              </a:rPr>
              <a:t>μ</a:t>
            </a:r>
            <a:r>
              <a:rPr b="0" lang="en-US" sz="2130" spc="-1" strike="noStrike">
                <a:solidFill>
                  <a:srgbClr val="ffffff"/>
                </a:solidFill>
                <a:latin typeface="arial"/>
                <a:ea typeface="arial"/>
              </a:rPr>
              <a:t>i and </a:t>
            </a:r>
            <a:r>
              <a:rPr b="1" lang="en-US" sz="2130" spc="-1" strike="noStrike">
                <a:solidFill>
                  <a:srgbClr val="ffffff"/>
                </a:solidFill>
                <a:latin typeface="Arimo Bold"/>
                <a:ea typeface="Arimo Bold"/>
              </a:rPr>
              <a:t>μ</a:t>
            </a:r>
            <a:r>
              <a:rPr b="0" lang="en-US" sz="2130" spc="-1" strike="noStrike">
                <a:solidFill>
                  <a:srgbClr val="ffffff"/>
                </a:solidFill>
                <a:latin typeface="arial"/>
                <a:ea typeface="arial"/>
              </a:rPr>
              <a:t>j are the means of features i and j.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LibreOffice/24.2.5.2$Linux_X86_64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DAGYHpoZCro</dc:identifier>
  <dc:language>en-US</dc:language>
  <cp:lastModifiedBy/>
  <dcterms:modified xsi:type="dcterms:W3CDTF">2024-12-02T18:19:26Z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